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2"/>
  </p:notesMasterIdLst>
  <p:sldIdLst>
    <p:sldId id="313" r:id="rId2"/>
    <p:sldId id="263" r:id="rId3"/>
    <p:sldId id="261" r:id="rId4"/>
    <p:sldId id="315" r:id="rId5"/>
    <p:sldId id="265" r:id="rId6"/>
    <p:sldId id="257" r:id="rId7"/>
    <p:sldId id="259" r:id="rId8"/>
    <p:sldId id="260" r:id="rId9"/>
    <p:sldId id="264" r:id="rId10"/>
    <p:sldId id="266" r:id="rId11"/>
    <p:sldId id="282" r:id="rId12"/>
    <p:sldId id="268" r:id="rId13"/>
    <p:sldId id="270" r:id="rId14"/>
    <p:sldId id="271" r:id="rId15"/>
    <p:sldId id="274" r:id="rId16"/>
    <p:sldId id="275" r:id="rId17"/>
    <p:sldId id="277" r:id="rId18"/>
    <p:sldId id="279" r:id="rId19"/>
    <p:sldId id="276" r:id="rId20"/>
    <p:sldId id="278" r:id="rId21"/>
  </p:sldIdLst>
  <p:sldSz cx="9144000" cy="5143500" type="screen16x9"/>
  <p:notesSz cx="6858000" cy="9144000"/>
  <p:embeddedFontLst>
    <p:embeddedFont>
      <p:font typeface="Albert Sans Medium" panose="020B0600000101010101" charset="0"/>
      <p:regular r:id="rId23"/>
      <p:bold r:id="rId24"/>
      <p:italic r:id="rId25"/>
      <p:boldItalic r:id="rId26"/>
    </p:embeddedFont>
    <p:embeddedFont>
      <p:font typeface="Commissioner" panose="020B0600000101010101" charset="0"/>
      <p:regular r:id="rId27"/>
      <p:bold r:id="rId28"/>
    </p:embeddedFont>
    <p:embeddedFont>
      <p:font typeface="Gilda Display" panose="020B0600000101010101" charset="0"/>
      <p:regular r:id="rId29"/>
    </p:embeddedFont>
    <p:embeddedFont>
      <p:font typeface="Roboto Condensed Light" panose="02000000000000000000" pitchFamily="2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C18E187-3DE6-4487-8511-202DAD5407A8}">
  <a:tblStyle styleId="{2C18E187-3DE6-4487-8511-202DAD5407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0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2a3d5dd5f1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2a3d5dd5f1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7e0beec93d_0_3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7e0beec93d_0_3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1618f48ce2_0_3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1618f48ce2_0_3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cc9050bdf8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cc9050bdf8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0bc0ebfc37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10bc0ebfc37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0fed294ed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0fed294ed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1656589907_0_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1656589907_0_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0c185c2c0d_0_3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0c185c2c0d_0_3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cc9050bdf8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cc9050bdf8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2b57d0506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2b57d0506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f36ab6d2df_0_10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f36ab6d2df_0_10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cc9050bdf8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cc9050bdf8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d73726499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d73726499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1291e0c5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1291e0c5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affdea9700_0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affdea9700_0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2a3d5dd5f1_0_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2a3d5dd5f1_0_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bf8b378c05_0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bf8b378c05_0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cc9050bdf8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cc9050bdf8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7e0beec93d_0_2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7e0beec93d_0_2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24351" b="24351"/>
          <a:stretch/>
        </p:blipFill>
        <p:spPr>
          <a:xfrm flipH="1">
            <a:off x="-1" y="0"/>
            <a:ext cx="9144001" cy="513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39055" y="1387600"/>
            <a:ext cx="6671100" cy="18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395800" y="3376070"/>
            <a:ext cx="4352400" cy="402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/>
          <p:cNvPicPr preferRelativeResize="0"/>
          <p:nvPr/>
        </p:nvPicPr>
        <p:blipFill rotWithShape="1">
          <a:blip r:embed="rId2">
            <a:alphaModFix/>
          </a:blip>
          <a:srcRect l="24351" b="24351"/>
          <a:stretch/>
        </p:blipFill>
        <p:spPr>
          <a:xfrm flipH="1">
            <a:off x="-1" y="0"/>
            <a:ext cx="9144001" cy="51301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2443338" y="3279801"/>
            <a:ext cx="4257300" cy="53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1094425" y="1331800"/>
            <a:ext cx="6955200" cy="1712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l="30502" t="2613" b="27889"/>
          <a:stretch/>
        </p:blipFill>
        <p:spPr>
          <a:xfrm flipH="1">
            <a:off x="-591" y="-30750"/>
            <a:ext cx="9199817" cy="51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2088550" y="3115577"/>
            <a:ext cx="4966800" cy="737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2088657" y="1385025"/>
            <a:ext cx="4966800" cy="16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/>
          <p:nvPr/>
        </p:nvSpPr>
        <p:spPr>
          <a:xfrm>
            <a:off x="0" y="2681825"/>
            <a:ext cx="9144000" cy="2461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/>
          </p:nvPr>
        </p:nvSpPr>
        <p:spPr>
          <a:xfrm>
            <a:off x="720000" y="1742675"/>
            <a:ext cx="36744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1"/>
          </p:nvPr>
        </p:nvSpPr>
        <p:spPr>
          <a:xfrm>
            <a:off x="720000" y="2489075"/>
            <a:ext cx="36744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10" name="Google Shape;110;p18"/>
          <p:cNvPicPr preferRelativeResize="0"/>
          <p:nvPr/>
        </p:nvPicPr>
        <p:blipFill rotWithShape="1">
          <a:blip r:embed="rId2">
            <a:alphaModFix/>
          </a:blip>
          <a:srcRect l="48143" r="17146" b="32930"/>
          <a:stretch/>
        </p:blipFill>
        <p:spPr>
          <a:xfrm rot="10800000" flipH="1">
            <a:off x="5163525" y="737450"/>
            <a:ext cx="3980475" cy="440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 rotWithShape="1">
          <a:blip r:embed="rId2">
            <a:alphaModFix/>
          </a:blip>
          <a:srcRect l="33206" t="-5504" r="49361" b="55233"/>
          <a:stretch/>
        </p:blipFill>
        <p:spPr>
          <a:xfrm rot="10800000" flipH="1">
            <a:off x="-19050" y="-38100"/>
            <a:ext cx="2667000" cy="440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/>
          <p:nvPr/>
        </p:nvSpPr>
        <p:spPr>
          <a:xfrm>
            <a:off x="0" y="1562100"/>
            <a:ext cx="9144000" cy="3581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 rotWithShape="1">
          <a:blip r:embed="rId2">
            <a:alphaModFix/>
          </a:blip>
          <a:srcRect l="25963" t="14816" r="24096" b="36446"/>
          <a:stretch/>
        </p:blipFill>
        <p:spPr>
          <a:xfrm flipH="1">
            <a:off x="0" y="150"/>
            <a:ext cx="91997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 txBox="1">
            <a:spLocks noGrp="1"/>
          </p:cNvSpPr>
          <p:nvPr>
            <p:ph type="title"/>
          </p:nvPr>
        </p:nvSpPr>
        <p:spPr>
          <a:xfrm>
            <a:off x="5586063" y="1643125"/>
            <a:ext cx="2675700" cy="64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1"/>
          </p:nvPr>
        </p:nvSpPr>
        <p:spPr>
          <a:xfrm>
            <a:off x="5586063" y="2361225"/>
            <a:ext cx="2675700" cy="11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/>
          <p:nvPr/>
        </p:nvSpPr>
        <p:spPr>
          <a:xfrm>
            <a:off x="0" y="1562100"/>
            <a:ext cx="9144000" cy="3581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 rotWithShape="1">
          <a:blip r:embed="rId2">
            <a:alphaModFix/>
          </a:blip>
          <a:srcRect l="36050" t="34563" r="10462" b="12270"/>
          <a:stretch/>
        </p:blipFill>
        <p:spPr>
          <a:xfrm>
            <a:off x="0" y="150"/>
            <a:ext cx="91997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1443625" y="1636463"/>
            <a:ext cx="2740800" cy="64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ubTitle" idx="1"/>
          </p:nvPr>
        </p:nvSpPr>
        <p:spPr>
          <a:xfrm>
            <a:off x="1443625" y="2349213"/>
            <a:ext cx="2740800" cy="11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12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2">
            <a:alphaModFix/>
          </a:blip>
          <a:srcRect t="33138" r="51413" b="19445"/>
          <a:stretch/>
        </p:blipFill>
        <p:spPr>
          <a:xfrm>
            <a:off x="0" y="150"/>
            <a:ext cx="91997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body" idx="1"/>
          </p:nvPr>
        </p:nvSpPr>
        <p:spPr>
          <a:xfrm>
            <a:off x="880625" y="1400425"/>
            <a:ext cx="3524700" cy="28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2"/>
          </p:nvPr>
        </p:nvSpPr>
        <p:spPr>
          <a:xfrm>
            <a:off x="4738675" y="1400425"/>
            <a:ext cx="3524700" cy="28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24"/>
          <p:cNvGrpSpPr/>
          <p:nvPr/>
        </p:nvGrpSpPr>
        <p:grpSpPr>
          <a:xfrm>
            <a:off x="0" y="0"/>
            <a:ext cx="9199800" cy="5143650"/>
            <a:chOff x="0" y="0"/>
            <a:chExt cx="9199800" cy="5143650"/>
          </a:xfrm>
        </p:grpSpPr>
        <p:sp>
          <p:nvSpPr>
            <p:cNvPr id="142" name="Google Shape;142;p24"/>
            <p:cNvSpPr/>
            <p:nvPr/>
          </p:nvSpPr>
          <p:spPr>
            <a:xfrm>
              <a:off x="0" y="0"/>
              <a:ext cx="9199800" cy="51435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3" name="Google Shape;143;p24"/>
            <p:cNvPicPr preferRelativeResize="0"/>
            <p:nvPr/>
          </p:nvPicPr>
          <p:blipFill rotWithShape="1">
            <a:blip r:embed="rId2">
              <a:alphaModFix/>
            </a:blip>
            <a:srcRect l="42527" t="33964" r="4995" b="13870"/>
            <a:stretch/>
          </p:blipFill>
          <p:spPr>
            <a:xfrm rot="10800000">
              <a:off x="0" y="150"/>
              <a:ext cx="919979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4" name="Google Shape;144;p24"/>
          <p:cNvSpPr txBox="1">
            <a:spLocks noGrp="1"/>
          </p:cNvSpPr>
          <p:nvPr>
            <p:ph type="title"/>
          </p:nvPr>
        </p:nvSpPr>
        <p:spPr>
          <a:xfrm>
            <a:off x="720006" y="2921211"/>
            <a:ext cx="2263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45" name="Google Shape;145;p24"/>
          <p:cNvSpPr txBox="1">
            <a:spLocks noGrp="1"/>
          </p:cNvSpPr>
          <p:nvPr>
            <p:ph type="subTitle" idx="1"/>
          </p:nvPr>
        </p:nvSpPr>
        <p:spPr>
          <a:xfrm>
            <a:off x="720006" y="3248599"/>
            <a:ext cx="22632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title" idx="2"/>
          </p:nvPr>
        </p:nvSpPr>
        <p:spPr>
          <a:xfrm>
            <a:off x="3450492" y="2921211"/>
            <a:ext cx="2263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47" name="Google Shape;147;p24"/>
          <p:cNvSpPr txBox="1">
            <a:spLocks noGrp="1"/>
          </p:cNvSpPr>
          <p:nvPr>
            <p:ph type="subTitle" idx="3"/>
          </p:nvPr>
        </p:nvSpPr>
        <p:spPr>
          <a:xfrm>
            <a:off x="3450488" y="3248599"/>
            <a:ext cx="22632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title" idx="4"/>
          </p:nvPr>
        </p:nvSpPr>
        <p:spPr>
          <a:xfrm>
            <a:off x="6162578" y="2921211"/>
            <a:ext cx="2263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subTitle" idx="5"/>
          </p:nvPr>
        </p:nvSpPr>
        <p:spPr>
          <a:xfrm>
            <a:off x="6162578" y="3248599"/>
            <a:ext cx="22632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title" idx="6"/>
          </p:nvPr>
        </p:nvSpPr>
        <p:spPr>
          <a:xfrm>
            <a:off x="720000" y="463800"/>
            <a:ext cx="77040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/>
          <p:nvPr/>
        </p:nvSpPr>
        <p:spPr>
          <a:xfrm>
            <a:off x="0" y="1562100"/>
            <a:ext cx="9144000" cy="3581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" name="Google Shape;176;p27"/>
          <p:cNvGrpSpPr/>
          <p:nvPr/>
        </p:nvGrpSpPr>
        <p:grpSpPr>
          <a:xfrm>
            <a:off x="-1" y="150"/>
            <a:ext cx="9144001" cy="5143500"/>
            <a:chOff x="-1" y="150"/>
            <a:chExt cx="9144001" cy="5143500"/>
          </a:xfrm>
        </p:grpSpPr>
        <p:pic>
          <p:nvPicPr>
            <p:cNvPr id="177" name="Google Shape;177;p27"/>
            <p:cNvPicPr preferRelativeResize="0"/>
            <p:nvPr/>
          </p:nvPicPr>
          <p:blipFill rotWithShape="1">
            <a:blip r:embed="rId2">
              <a:alphaModFix/>
            </a:blip>
            <a:srcRect l="34944" t="-8831" r="48871" b="51485"/>
            <a:stretch/>
          </p:blipFill>
          <p:spPr>
            <a:xfrm rot="10800000">
              <a:off x="6677874" y="150"/>
              <a:ext cx="2466126" cy="5143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" name="Google Shape;178;p27"/>
            <p:cNvPicPr preferRelativeResize="0"/>
            <p:nvPr/>
          </p:nvPicPr>
          <p:blipFill rotWithShape="1">
            <a:blip r:embed="rId2">
              <a:alphaModFix/>
            </a:blip>
            <a:srcRect l="26870" t="-453" r="43682" b="48288"/>
            <a:stretch/>
          </p:blipFill>
          <p:spPr>
            <a:xfrm rot="10800000" flipH="1">
              <a:off x="-1" y="150"/>
              <a:ext cx="5162552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title" idx="2"/>
          </p:nvPr>
        </p:nvSpPr>
        <p:spPr>
          <a:xfrm>
            <a:off x="772668" y="3157613"/>
            <a:ext cx="2299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subTitle" idx="1"/>
          </p:nvPr>
        </p:nvSpPr>
        <p:spPr>
          <a:xfrm>
            <a:off x="772668" y="3489025"/>
            <a:ext cx="22992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title" idx="3"/>
          </p:nvPr>
        </p:nvSpPr>
        <p:spPr>
          <a:xfrm>
            <a:off x="3417290" y="1546325"/>
            <a:ext cx="2299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subTitle" idx="4"/>
          </p:nvPr>
        </p:nvSpPr>
        <p:spPr>
          <a:xfrm>
            <a:off x="3417290" y="1877738"/>
            <a:ext cx="22992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title" idx="5"/>
          </p:nvPr>
        </p:nvSpPr>
        <p:spPr>
          <a:xfrm>
            <a:off x="772669" y="1546319"/>
            <a:ext cx="2299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5" name="Google Shape;185;p27"/>
          <p:cNvSpPr txBox="1">
            <a:spLocks noGrp="1"/>
          </p:cNvSpPr>
          <p:nvPr>
            <p:ph type="subTitle" idx="6"/>
          </p:nvPr>
        </p:nvSpPr>
        <p:spPr>
          <a:xfrm>
            <a:off x="772669" y="1872445"/>
            <a:ext cx="22992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7"/>
          <p:cNvSpPr txBox="1">
            <a:spLocks noGrp="1"/>
          </p:cNvSpPr>
          <p:nvPr>
            <p:ph type="title" idx="7"/>
          </p:nvPr>
        </p:nvSpPr>
        <p:spPr>
          <a:xfrm>
            <a:off x="3417290" y="3157613"/>
            <a:ext cx="2299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7" name="Google Shape;187;p27"/>
          <p:cNvSpPr txBox="1">
            <a:spLocks noGrp="1"/>
          </p:cNvSpPr>
          <p:nvPr>
            <p:ph type="subTitle" idx="8"/>
          </p:nvPr>
        </p:nvSpPr>
        <p:spPr>
          <a:xfrm>
            <a:off x="3417290" y="3489025"/>
            <a:ext cx="22992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7"/>
          <p:cNvSpPr txBox="1">
            <a:spLocks noGrp="1"/>
          </p:cNvSpPr>
          <p:nvPr>
            <p:ph type="title" idx="9"/>
          </p:nvPr>
        </p:nvSpPr>
        <p:spPr>
          <a:xfrm>
            <a:off x="6072143" y="1546325"/>
            <a:ext cx="2299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subTitle" idx="13"/>
          </p:nvPr>
        </p:nvSpPr>
        <p:spPr>
          <a:xfrm>
            <a:off x="6072143" y="1877736"/>
            <a:ext cx="22992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7"/>
          <p:cNvSpPr txBox="1">
            <a:spLocks noGrp="1"/>
          </p:cNvSpPr>
          <p:nvPr>
            <p:ph type="title" idx="14"/>
          </p:nvPr>
        </p:nvSpPr>
        <p:spPr>
          <a:xfrm>
            <a:off x="6072143" y="3157613"/>
            <a:ext cx="2299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1" name="Google Shape;191;p27"/>
          <p:cNvSpPr txBox="1">
            <a:spLocks noGrp="1"/>
          </p:cNvSpPr>
          <p:nvPr>
            <p:ph type="subTitle" idx="15"/>
          </p:nvPr>
        </p:nvSpPr>
        <p:spPr>
          <a:xfrm>
            <a:off x="6072143" y="3489025"/>
            <a:ext cx="22992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6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/>
          <p:nvPr/>
        </p:nvSpPr>
        <p:spPr>
          <a:xfrm>
            <a:off x="0" y="1562100"/>
            <a:ext cx="9144000" cy="3581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 rotWithShape="1">
          <a:blip r:embed="rId2">
            <a:alphaModFix/>
          </a:blip>
          <a:srcRect l="44897" t="34265" r="1615" b="12568"/>
          <a:stretch/>
        </p:blipFill>
        <p:spPr>
          <a:xfrm>
            <a:off x="0" y="150"/>
            <a:ext cx="91997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8"/>
          <p:cNvSpPr txBox="1">
            <a:spLocks noGrp="1"/>
          </p:cNvSpPr>
          <p:nvPr>
            <p:ph type="title" hasCustomPrompt="1"/>
          </p:nvPr>
        </p:nvSpPr>
        <p:spPr>
          <a:xfrm>
            <a:off x="2261800" y="2701259"/>
            <a:ext cx="4619100" cy="905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r>
              <a:t>xx%</a:t>
            </a:r>
          </a:p>
        </p:txBody>
      </p:sp>
      <p:sp>
        <p:nvSpPr>
          <p:cNvPr id="196" name="Google Shape;196;p28"/>
          <p:cNvSpPr txBox="1">
            <a:spLocks noGrp="1"/>
          </p:cNvSpPr>
          <p:nvPr>
            <p:ph type="subTitle" idx="1"/>
          </p:nvPr>
        </p:nvSpPr>
        <p:spPr>
          <a:xfrm>
            <a:off x="2261792" y="3663485"/>
            <a:ext cx="4619100" cy="398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8"/>
          <p:cNvSpPr txBox="1">
            <a:spLocks noGrp="1"/>
          </p:cNvSpPr>
          <p:nvPr>
            <p:ph type="title" idx="2" hasCustomPrompt="1"/>
          </p:nvPr>
        </p:nvSpPr>
        <p:spPr>
          <a:xfrm>
            <a:off x="2261792" y="1081935"/>
            <a:ext cx="4603500" cy="905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Gilda Display"/>
              <a:buNone/>
              <a:defRPr sz="6200">
                <a:solidFill>
                  <a:schemeClr val="accent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r>
              <a:t>xx%</a:t>
            </a:r>
          </a:p>
        </p:txBody>
      </p:sp>
      <p:sp>
        <p:nvSpPr>
          <p:cNvPr id="198" name="Google Shape;198;p28"/>
          <p:cNvSpPr txBox="1">
            <a:spLocks noGrp="1"/>
          </p:cNvSpPr>
          <p:nvPr>
            <p:ph type="subTitle" idx="3"/>
          </p:nvPr>
        </p:nvSpPr>
        <p:spPr>
          <a:xfrm>
            <a:off x="2261792" y="2049885"/>
            <a:ext cx="4619100" cy="398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9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29"/>
          <p:cNvGrpSpPr/>
          <p:nvPr/>
        </p:nvGrpSpPr>
        <p:grpSpPr>
          <a:xfrm>
            <a:off x="-19051" y="-15925"/>
            <a:ext cx="9205302" cy="5159425"/>
            <a:chOff x="-19051" y="-15925"/>
            <a:chExt cx="9205302" cy="5159425"/>
          </a:xfrm>
        </p:grpSpPr>
        <p:sp>
          <p:nvSpPr>
            <p:cNvPr id="201" name="Google Shape;201;p29"/>
            <p:cNvSpPr/>
            <p:nvPr/>
          </p:nvSpPr>
          <p:spPr>
            <a:xfrm>
              <a:off x="0" y="1562100"/>
              <a:ext cx="9144000" cy="35814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" name="Google Shape;202;p29"/>
            <p:cNvGrpSpPr/>
            <p:nvPr/>
          </p:nvGrpSpPr>
          <p:grpSpPr>
            <a:xfrm rot="10800000" flipH="1">
              <a:off x="-1" y="-15925"/>
              <a:ext cx="9186252" cy="4568875"/>
              <a:chOff x="-1" y="574625"/>
              <a:chExt cx="9186252" cy="4568875"/>
            </a:xfrm>
          </p:grpSpPr>
          <p:pic>
            <p:nvPicPr>
              <p:cNvPr id="203" name="Google Shape;203;p29"/>
              <p:cNvPicPr preferRelativeResize="0"/>
              <p:nvPr/>
            </p:nvPicPr>
            <p:blipFill rotWithShape="1">
              <a:blip r:embed="rId2">
                <a:alphaModFix/>
              </a:blip>
              <a:srcRect l="51992" t="38811" r="6792" b="7971"/>
              <a:stretch/>
            </p:blipFill>
            <p:spPr>
              <a:xfrm rot="10800000">
                <a:off x="-1" y="574625"/>
                <a:ext cx="6953251" cy="45688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4" name="Google Shape;204;p29"/>
              <p:cNvPicPr preferRelativeResize="0"/>
              <p:nvPr/>
            </p:nvPicPr>
            <p:blipFill rotWithShape="1">
              <a:blip r:embed="rId2">
                <a:alphaModFix/>
              </a:blip>
              <a:srcRect l="54951" t="39918" r="3832" b="6864"/>
              <a:stretch/>
            </p:blipFill>
            <p:spPr>
              <a:xfrm rot="10800000" flipH="1">
                <a:off x="2190750" y="574625"/>
                <a:ext cx="6995501" cy="45688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05" name="Google Shape;205;p29"/>
            <p:cNvGrpSpPr/>
            <p:nvPr/>
          </p:nvGrpSpPr>
          <p:grpSpPr>
            <a:xfrm>
              <a:off x="-19051" y="574625"/>
              <a:ext cx="9186252" cy="4568875"/>
              <a:chOff x="-1" y="574625"/>
              <a:chExt cx="9186252" cy="4568875"/>
            </a:xfrm>
          </p:grpSpPr>
          <p:pic>
            <p:nvPicPr>
              <p:cNvPr id="206" name="Google Shape;206;p29"/>
              <p:cNvPicPr preferRelativeResize="0"/>
              <p:nvPr/>
            </p:nvPicPr>
            <p:blipFill rotWithShape="1">
              <a:blip r:embed="rId2">
                <a:alphaModFix/>
              </a:blip>
              <a:srcRect l="55619" t="35256" r="3165" b="11526"/>
              <a:stretch/>
            </p:blipFill>
            <p:spPr>
              <a:xfrm rot="10800000">
                <a:off x="-1" y="574625"/>
                <a:ext cx="6953251" cy="45688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7" name="Google Shape;207;p29"/>
              <p:cNvPicPr preferRelativeResize="0"/>
              <p:nvPr/>
            </p:nvPicPr>
            <p:blipFill rotWithShape="1">
              <a:blip r:embed="rId2">
                <a:alphaModFix/>
              </a:blip>
              <a:srcRect l="54951" t="35474" r="3832" b="11308"/>
              <a:stretch/>
            </p:blipFill>
            <p:spPr>
              <a:xfrm rot="10800000" flipH="1">
                <a:off x="2190750" y="574625"/>
                <a:ext cx="6995501" cy="45688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08" name="Google Shape;208;p29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9"/>
          <p:cNvSpPr txBox="1">
            <a:spLocks noGrp="1"/>
          </p:cNvSpPr>
          <p:nvPr>
            <p:ph type="title" idx="2"/>
          </p:nvPr>
        </p:nvSpPr>
        <p:spPr>
          <a:xfrm>
            <a:off x="731050" y="2552298"/>
            <a:ext cx="2170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0" name="Google Shape;210;p29"/>
          <p:cNvSpPr txBox="1">
            <a:spLocks noGrp="1"/>
          </p:cNvSpPr>
          <p:nvPr>
            <p:ph type="subTitle" idx="1"/>
          </p:nvPr>
        </p:nvSpPr>
        <p:spPr>
          <a:xfrm>
            <a:off x="731050" y="2890298"/>
            <a:ext cx="21702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9"/>
          <p:cNvSpPr txBox="1">
            <a:spLocks noGrp="1"/>
          </p:cNvSpPr>
          <p:nvPr>
            <p:ph type="title" idx="3"/>
          </p:nvPr>
        </p:nvSpPr>
        <p:spPr>
          <a:xfrm>
            <a:off x="3482576" y="2552298"/>
            <a:ext cx="2170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subTitle" idx="4"/>
          </p:nvPr>
        </p:nvSpPr>
        <p:spPr>
          <a:xfrm>
            <a:off x="3482576" y="2890298"/>
            <a:ext cx="21702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title" idx="5"/>
          </p:nvPr>
        </p:nvSpPr>
        <p:spPr>
          <a:xfrm>
            <a:off x="6236048" y="2552298"/>
            <a:ext cx="21702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4" name="Google Shape;214;p29"/>
          <p:cNvSpPr txBox="1">
            <a:spLocks noGrp="1"/>
          </p:cNvSpPr>
          <p:nvPr>
            <p:ph type="subTitle" idx="6"/>
          </p:nvPr>
        </p:nvSpPr>
        <p:spPr>
          <a:xfrm>
            <a:off x="6236048" y="2890298"/>
            <a:ext cx="21702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9"/>
          <p:cNvSpPr txBox="1">
            <a:spLocks noGrp="1"/>
          </p:cNvSpPr>
          <p:nvPr>
            <p:ph type="title" idx="7" hasCustomPrompt="1"/>
          </p:nvPr>
        </p:nvSpPr>
        <p:spPr>
          <a:xfrm>
            <a:off x="1292200" y="1449007"/>
            <a:ext cx="1047900" cy="45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16" name="Google Shape;216;p29"/>
          <p:cNvSpPr txBox="1">
            <a:spLocks noGrp="1"/>
          </p:cNvSpPr>
          <p:nvPr>
            <p:ph type="title" idx="8" hasCustomPrompt="1"/>
          </p:nvPr>
        </p:nvSpPr>
        <p:spPr>
          <a:xfrm>
            <a:off x="4043726" y="1449007"/>
            <a:ext cx="1047900" cy="45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7" name="Google Shape;217;p29"/>
          <p:cNvSpPr txBox="1">
            <a:spLocks noGrp="1"/>
          </p:cNvSpPr>
          <p:nvPr>
            <p:ph type="title" idx="9" hasCustomPrompt="1"/>
          </p:nvPr>
        </p:nvSpPr>
        <p:spPr>
          <a:xfrm>
            <a:off x="6797188" y="1449007"/>
            <a:ext cx="1047900" cy="45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0" y="1219200"/>
            <a:ext cx="9159600" cy="39243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l="39366" t="1657" r="624" b="40996"/>
          <a:stretch/>
        </p:blipFill>
        <p:spPr>
          <a:xfrm rot="10800000">
            <a:off x="-1" y="150"/>
            <a:ext cx="9159576" cy="51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744477" y="2551750"/>
            <a:ext cx="3650700" cy="7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3865725" y="1054075"/>
            <a:ext cx="1408200" cy="1180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086550" y="3509525"/>
            <a:ext cx="4972800" cy="459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30"/>
          <p:cNvGrpSpPr/>
          <p:nvPr/>
        </p:nvGrpSpPr>
        <p:grpSpPr>
          <a:xfrm>
            <a:off x="-19050" y="-38100"/>
            <a:ext cx="9163050" cy="5181600"/>
            <a:chOff x="-19050" y="-38100"/>
            <a:chExt cx="9163050" cy="5181600"/>
          </a:xfrm>
        </p:grpSpPr>
        <p:sp>
          <p:nvSpPr>
            <p:cNvPr id="220" name="Google Shape;220;p30"/>
            <p:cNvSpPr/>
            <p:nvPr/>
          </p:nvSpPr>
          <p:spPr>
            <a:xfrm>
              <a:off x="0" y="1562100"/>
              <a:ext cx="9144000" cy="35814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21" name="Google Shape;221;p30"/>
            <p:cNvPicPr preferRelativeResize="0"/>
            <p:nvPr/>
          </p:nvPicPr>
          <p:blipFill rotWithShape="1">
            <a:blip r:embed="rId2">
              <a:alphaModFix/>
            </a:blip>
            <a:srcRect l="52324" r="24419" b="32930"/>
            <a:stretch/>
          </p:blipFill>
          <p:spPr>
            <a:xfrm rot="10800000" flipH="1">
              <a:off x="6477000" y="737450"/>
              <a:ext cx="2667000" cy="4406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p30"/>
            <p:cNvPicPr preferRelativeResize="0"/>
            <p:nvPr/>
          </p:nvPicPr>
          <p:blipFill rotWithShape="1">
            <a:blip r:embed="rId2">
              <a:alphaModFix/>
            </a:blip>
            <a:srcRect l="33119" t="1266" r="49448" b="48461"/>
            <a:stretch/>
          </p:blipFill>
          <p:spPr>
            <a:xfrm rot="10800000" flipH="1">
              <a:off x="-19050" y="-38100"/>
              <a:ext cx="2667000" cy="4406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3" name="Google Shape;223;p30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3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3"/>
          <p:cNvPicPr preferRelativeResize="0"/>
          <p:nvPr/>
        </p:nvPicPr>
        <p:blipFill rotWithShape="1">
          <a:blip r:embed="rId2">
            <a:alphaModFix/>
          </a:blip>
          <a:srcRect l="24351" b="24351"/>
          <a:stretch/>
        </p:blipFill>
        <p:spPr>
          <a:xfrm flipH="1">
            <a:off x="-1" y="0"/>
            <a:ext cx="9144001" cy="513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34"/>
          <p:cNvGrpSpPr/>
          <p:nvPr/>
        </p:nvGrpSpPr>
        <p:grpSpPr>
          <a:xfrm>
            <a:off x="-19050" y="-38100"/>
            <a:ext cx="9163050" cy="5181600"/>
            <a:chOff x="-19050" y="-38100"/>
            <a:chExt cx="9163050" cy="5181600"/>
          </a:xfrm>
        </p:grpSpPr>
        <p:sp>
          <p:nvSpPr>
            <p:cNvPr id="244" name="Google Shape;244;p34"/>
            <p:cNvSpPr/>
            <p:nvPr/>
          </p:nvSpPr>
          <p:spPr>
            <a:xfrm>
              <a:off x="0" y="1562100"/>
              <a:ext cx="9144000" cy="35814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45" name="Google Shape;245;p34"/>
            <p:cNvPicPr preferRelativeResize="0"/>
            <p:nvPr/>
          </p:nvPicPr>
          <p:blipFill rotWithShape="1">
            <a:blip r:embed="rId2">
              <a:alphaModFix/>
            </a:blip>
            <a:srcRect l="52324" r="24419" b="32930"/>
            <a:stretch/>
          </p:blipFill>
          <p:spPr>
            <a:xfrm rot="10800000" flipH="1">
              <a:off x="6477000" y="737450"/>
              <a:ext cx="2667000" cy="4406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6" name="Google Shape;246;p34"/>
            <p:cNvPicPr preferRelativeResize="0"/>
            <p:nvPr/>
          </p:nvPicPr>
          <p:blipFill rotWithShape="1">
            <a:blip r:embed="rId2">
              <a:alphaModFix/>
            </a:blip>
            <a:srcRect l="33119" t="1266" r="49448" b="48461"/>
            <a:stretch/>
          </p:blipFill>
          <p:spPr>
            <a:xfrm rot="10800000" flipH="1">
              <a:off x="-19050" y="-38100"/>
              <a:ext cx="2667000" cy="4406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6"/>
          <p:cNvPicPr preferRelativeResize="0"/>
          <p:nvPr/>
        </p:nvPicPr>
        <p:blipFill rotWithShape="1">
          <a:blip r:embed="rId2">
            <a:alphaModFix/>
          </a:blip>
          <a:srcRect l="30502" t="2613" b="27889"/>
          <a:stretch/>
        </p:blipFill>
        <p:spPr>
          <a:xfrm>
            <a:off x="-591" y="-30750"/>
            <a:ext cx="9199817" cy="51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2109625" y="2387152"/>
            <a:ext cx="4923000" cy="7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 idx="2" hasCustomPrompt="1"/>
          </p:nvPr>
        </p:nvSpPr>
        <p:spPr>
          <a:xfrm>
            <a:off x="3867025" y="1054049"/>
            <a:ext cx="1408200" cy="12045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1"/>
          </p:nvPr>
        </p:nvSpPr>
        <p:spPr>
          <a:xfrm>
            <a:off x="2109625" y="3392808"/>
            <a:ext cx="4923000" cy="4743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1542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4"/>
          <p:cNvGrpSpPr/>
          <p:nvPr/>
        </p:nvGrpSpPr>
        <p:grpSpPr>
          <a:xfrm>
            <a:off x="-19050" y="-38100"/>
            <a:ext cx="9163050" cy="5181600"/>
            <a:chOff x="-19050" y="-38100"/>
            <a:chExt cx="9163050" cy="5181600"/>
          </a:xfrm>
        </p:grpSpPr>
        <p:sp>
          <p:nvSpPr>
            <p:cNvPr id="20" name="Google Shape;20;p4"/>
            <p:cNvSpPr/>
            <p:nvPr/>
          </p:nvSpPr>
          <p:spPr>
            <a:xfrm>
              <a:off x="0" y="2675100"/>
              <a:ext cx="9144000" cy="24684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1" name="Google Shape;21;p4"/>
            <p:cNvPicPr preferRelativeResize="0"/>
            <p:nvPr/>
          </p:nvPicPr>
          <p:blipFill rotWithShape="1">
            <a:blip r:embed="rId2">
              <a:alphaModFix/>
            </a:blip>
            <a:srcRect l="52324" r="24419" b="32930"/>
            <a:stretch/>
          </p:blipFill>
          <p:spPr>
            <a:xfrm rot="10800000" flipH="1">
              <a:off x="6477000" y="737450"/>
              <a:ext cx="2667000" cy="4406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22;p4"/>
            <p:cNvPicPr preferRelativeResize="0"/>
            <p:nvPr/>
          </p:nvPicPr>
          <p:blipFill rotWithShape="1">
            <a:blip r:embed="rId2">
              <a:alphaModFix/>
            </a:blip>
            <a:srcRect l="33119" t="1266" r="49448" b="48461"/>
            <a:stretch/>
          </p:blipFill>
          <p:spPr>
            <a:xfrm rot="10800000" flipH="1">
              <a:off x="-19050" y="-38100"/>
              <a:ext cx="2667000" cy="4406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50"/>
              <a:buAutoNum type="arabicPeriod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5"/>
          <p:cNvGrpSpPr/>
          <p:nvPr/>
        </p:nvGrpSpPr>
        <p:grpSpPr>
          <a:xfrm>
            <a:off x="-1" y="-25"/>
            <a:ext cx="9199801" cy="5143525"/>
            <a:chOff x="-1" y="-25"/>
            <a:chExt cx="9199801" cy="5143525"/>
          </a:xfrm>
        </p:grpSpPr>
        <p:sp>
          <p:nvSpPr>
            <p:cNvPr id="27" name="Google Shape;27;p5"/>
            <p:cNvSpPr/>
            <p:nvPr/>
          </p:nvSpPr>
          <p:spPr>
            <a:xfrm>
              <a:off x="0" y="-25"/>
              <a:ext cx="9199800" cy="51435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" name="Google Shape;28;p5"/>
            <p:cNvGrpSpPr/>
            <p:nvPr/>
          </p:nvGrpSpPr>
          <p:grpSpPr>
            <a:xfrm>
              <a:off x="-1" y="574625"/>
              <a:ext cx="9186252" cy="4568875"/>
              <a:chOff x="-1" y="574625"/>
              <a:chExt cx="9186252" cy="4568875"/>
            </a:xfrm>
          </p:grpSpPr>
          <p:pic>
            <p:nvPicPr>
              <p:cNvPr id="29" name="Google Shape;29;p5"/>
              <p:cNvPicPr preferRelativeResize="0"/>
              <p:nvPr/>
            </p:nvPicPr>
            <p:blipFill rotWithShape="1">
              <a:blip r:embed="rId2">
                <a:alphaModFix/>
              </a:blip>
              <a:srcRect l="55619" t="21036" r="3165" b="25746"/>
              <a:stretch/>
            </p:blipFill>
            <p:spPr>
              <a:xfrm rot="10800000">
                <a:off x="-1" y="574625"/>
                <a:ext cx="6953251" cy="45688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30;p5"/>
              <p:cNvPicPr preferRelativeResize="0"/>
              <p:nvPr/>
            </p:nvPicPr>
            <p:blipFill rotWithShape="1">
              <a:blip r:embed="rId2">
                <a:alphaModFix/>
              </a:blip>
              <a:srcRect l="54951" t="27475" r="3832" b="19307"/>
              <a:stretch/>
            </p:blipFill>
            <p:spPr>
              <a:xfrm rot="10800000" flipH="1">
                <a:off x="2190750" y="574625"/>
                <a:ext cx="6995501" cy="45688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1192349" y="3226879"/>
            <a:ext cx="2772000" cy="11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2"/>
          </p:nvPr>
        </p:nvSpPr>
        <p:spPr>
          <a:xfrm>
            <a:off x="5179674" y="3226877"/>
            <a:ext cx="2772000" cy="11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3"/>
          </p:nvPr>
        </p:nvSpPr>
        <p:spPr>
          <a:xfrm>
            <a:off x="1192350" y="2813475"/>
            <a:ext cx="27720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200" b="1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4"/>
          </p:nvPr>
        </p:nvSpPr>
        <p:spPr>
          <a:xfrm>
            <a:off x="5179675" y="2813475"/>
            <a:ext cx="2772000" cy="4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200" b="1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7"/>
          <p:cNvGrpSpPr/>
          <p:nvPr/>
        </p:nvGrpSpPr>
        <p:grpSpPr>
          <a:xfrm>
            <a:off x="0" y="150"/>
            <a:ext cx="9199800" cy="5143500"/>
            <a:chOff x="0" y="150"/>
            <a:chExt cx="9199800" cy="5143500"/>
          </a:xfrm>
        </p:grpSpPr>
        <p:sp>
          <p:nvSpPr>
            <p:cNvPr id="43" name="Google Shape;43;p7"/>
            <p:cNvSpPr/>
            <p:nvPr/>
          </p:nvSpPr>
          <p:spPr>
            <a:xfrm>
              <a:off x="0" y="2314900"/>
              <a:ext cx="9199800" cy="28287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4" name="Google Shape;44;p7"/>
            <p:cNvPicPr preferRelativeResize="0"/>
            <p:nvPr/>
          </p:nvPicPr>
          <p:blipFill rotWithShape="1">
            <a:blip r:embed="rId2">
              <a:alphaModFix/>
            </a:blip>
            <a:srcRect l="25963" t="14816" r="24096" b="36446"/>
            <a:stretch/>
          </p:blipFill>
          <p:spPr>
            <a:xfrm flipH="1">
              <a:off x="0" y="150"/>
              <a:ext cx="919979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720000" y="2130225"/>
            <a:ext cx="4578900" cy="22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720000" y="874300"/>
            <a:ext cx="4578900" cy="11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>
            <a:off x="-1" y="150"/>
            <a:ext cx="9144001" cy="5143350"/>
            <a:chOff x="-1" y="150"/>
            <a:chExt cx="9144001" cy="5143350"/>
          </a:xfrm>
        </p:grpSpPr>
        <p:sp>
          <p:nvSpPr>
            <p:cNvPr id="49" name="Google Shape;49;p8"/>
            <p:cNvSpPr/>
            <p:nvPr/>
          </p:nvSpPr>
          <p:spPr>
            <a:xfrm>
              <a:off x="0" y="1140775"/>
              <a:ext cx="9144000" cy="40026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0" name="Google Shape;50;p8"/>
            <p:cNvPicPr preferRelativeResize="0"/>
            <p:nvPr/>
          </p:nvPicPr>
          <p:blipFill rotWithShape="1">
            <a:blip r:embed="rId2">
              <a:alphaModFix/>
            </a:blip>
            <a:srcRect l="39366" t="1657" r="624" b="40996"/>
            <a:stretch/>
          </p:blipFill>
          <p:spPr>
            <a:xfrm rot="10800000" flipH="1">
              <a:off x="-1" y="150"/>
              <a:ext cx="9144001" cy="5143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720000" y="2023275"/>
            <a:ext cx="7704000" cy="1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9"/>
          <p:cNvPicPr preferRelativeResize="0"/>
          <p:nvPr/>
        </p:nvPicPr>
        <p:blipFill rotWithShape="1">
          <a:blip r:embed="rId2">
            <a:alphaModFix/>
          </a:blip>
          <a:srcRect l="24351" b="24351"/>
          <a:stretch/>
        </p:blipFill>
        <p:spPr>
          <a:xfrm>
            <a:off x="-1" y="0"/>
            <a:ext cx="9144001" cy="513015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2048665" y="1551958"/>
            <a:ext cx="50499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2048850" y="2308808"/>
            <a:ext cx="5049900" cy="12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1"/>
          <p:cNvPicPr preferRelativeResize="0"/>
          <p:nvPr/>
        </p:nvPicPr>
        <p:blipFill rotWithShape="1">
          <a:blip r:embed="rId2">
            <a:alphaModFix/>
          </a:blip>
          <a:srcRect l="24351" b="24351"/>
          <a:stretch/>
        </p:blipFill>
        <p:spPr>
          <a:xfrm>
            <a:off x="-1" y="0"/>
            <a:ext cx="9144001" cy="51301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1"/>
          <p:cNvSpPr/>
          <p:nvPr/>
        </p:nvSpPr>
        <p:spPr>
          <a:xfrm>
            <a:off x="0" y="1562100"/>
            <a:ext cx="9144000" cy="3581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title" hasCustomPrompt="1"/>
          </p:nvPr>
        </p:nvSpPr>
        <p:spPr>
          <a:xfrm>
            <a:off x="2144886" y="1594496"/>
            <a:ext cx="4863900" cy="13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2144886" y="3145646"/>
            <a:ext cx="4863600" cy="4269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/>
          <p:nvPr/>
        </p:nvSpPr>
        <p:spPr>
          <a:xfrm>
            <a:off x="-35875" y="-14350"/>
            <a:ext cx="9180000" cy="515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missioner"/>
              <a:buNone/>
              <a:defRPr sz="3200" b="1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Char char="●"/>
              <a:defRPr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Char char="○"/>
              <a:defRPr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Char char="■"/>
              <a:defRPr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Char char="●"/>
              <a:defRPr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Char char="○"/>
              <a:defRPr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Char char="■"/>
              <a:defRPr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Char char="●"/>
              <a:defRPr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Char char="○"/>
              <a:defRPr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Char char="■"/>
              <a:defRPr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60" r:id="rId10"/>
    <p:sldLayoutId id="2147483661" r:id="rId11"/>
    <p:sldLayoutId id="2147483664" r:id="rId12"/>
    <p:sldLayoutId id="2147483665" r:id="rId13"/>
    <p:sldLayoutId id="2147483666" r:id="rId14"/>
    <p:sldLayoutId id="2147483668" r:id="rId15"/>
    <p:sldLayoutId id="2147483670" r:id="rId16"/>
    <p:sldLayoutId id="2147483673" r:id="rId17"/>
    <p:sldLayoutId id="2147483674" r:id="rId18"/>
    <p:sldLayoutId id="2147483675" r:id="rId19"/>
    <p:sldLayoutId id="2147483676" r:id="rId20"/>
    <p:sldLayoutId id="2147483679" r:id="rId21"/>
    <p:sldLayoutId id="2147483680" r:id="rId22"/>
    <p:sldLayoutId id="2147483685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irlyze/FInal_Projec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>
            <a:spLocks noGrp="1"/>
          </p:cNvSpPr>
          <p:nvPr>
            <p:ph type="subTitle" idx="1"/>
          </p:nvPr>
        </p:nvSpPr>
        <p:spPr>
          <a:xfrm>
            <a:off x="1817428" y="3043560"/>
            <a:ext cx="5509145" cy="7664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Member: </a:t>
            </a:r>
            <a:r>
              <a:rPr lang="ko-KR" altLang="en-US" b="1" dirty="0" err="1">
                <a:latin typeface="+mn-ea"/>
                <a:ea typeface="+mn-ea"/>
              </a:rPr>
              <a:t>신재환</a:t>
            </a:r>
            <a:r>
              <a:rPr lang="en-US" altLang="ko-KR" b="1" dirty="0">
                <a:latin typeface="+mn-ea"/>
                <a:ea typeface="+mn-ea"/>
              </a:rPr>
              <a:t>, </a:t>
            </a:r>
            <a:r>
              <a:rPr lang="ko-KR" altLang="en-US" b="1" dirty="0">
                <a:latin typeface="+mn-ea"/>
                <a:ea typeface="+mn-ea"/>
              </a:rPr>
              <a:t>김태영</a:t>
            </a:r>
            <a:r>
              <a:rPr lang="en-US" altLang="ko-KR" b="1" dirty="0">
                <a:latin typeface="+mn-ea"/>
                <a:ea typeface="+mn-ea"/>
              </a:rPr>
              <a:t>, </a:t>
            </a:r>
            <a:r>
              <a:rPr lang="ko-KR" altLang="en-US" b="1" dirty="0">
                <a:latin typeface="+mn-ea"/>
                <a:ea typeface="+mn-ea"/>
              </a:rPr>
              <a:t>유재룡</a:t>
            </a:r>
            <a:r>
              <a:rPr lang="en-US" altLang="ko-KR" b="1" dirty="0">
                <a:latin typeface="+mn-ea"/>
                <a:ea typeface="+mn-ea"/>
              </a:rPr>
              <a:t>, </a:t>
            </a:r>
            <a:r>
              <a:rPr lang="ko-KR" altLang="en-US" b="1" dirty="0">
                <a:latin typeface="+mn-ea"/>
                <a:ea typeface="+mn-ea"/>
              </a:rPr>
              <a:t>한준호</a:t>
            </a:r>
            <a:r>
              <a:rPr lang="en-US" altLang="ko-KR" b="1" dirty="0">
                <a:latin typeface="+mn-ea"/>
                <a:ea typeface="+mn-ea"/>
              </a:rPr>
              <a:t>, </a:t>
            </a:r>
            <a:r>
              <a:rPr lang="ko-KR" altLang="en-US" b="1" dirty="0" err="1">
                <a:latin typeface="+mn-ea"/>
                <a:ea typeface="+mn-ea"/>
              </a:rPr>
              <a:t>하상수</a:t>
            </a:r>
            <a:endParaRPr b="1" dirty="0">
              <a:solidFill>
                <a:srgbClr val="0070C0"/>
              </a:solidFill>
              <a:latin typeface="+mn-ea"/>
              <a:ea typeface="+mn-ea"/>
            </a:endParaRPr>
          </a:p>
        </p:txBody>
      </p:sp>
      <p:sp>
        <p:nvSpPr>
          <p:cNvPr id="258" name="Google Shape;258;p38"/>
          <p:cNvSpPr txBox="1">
            <a:spLocks noGrp="1"/>
          </p:cNvSpPr>
          <p:nvPr>
            <p:ph type="ctrTitle"/>
          </p:nvPr>
        </p:nvSpPr>
        <p:spPr>
          <a:xfrm>
            <a:off x="1236450" y="1098906"/>
            <a:ext cx="6671100" cy="1854600"/>
          </a:xfrm>
          <a:prstGeom prst="rect">
            <a:avLst/>
          </a:prstGeom>
        </p:spPr>
        <p:txBody>
          <a:bodyPr spcFirstLastPara="1" wrap="square" lIns="91425" tIns="45700" rIns="0" bIns="91425" anchor="t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2500" dirty="0">
                <a:latin typeface="+mn-ea"/>
                <a:ea typeface="+mn-ea"/>
              </a:rPr>
              <a:t>인공지능프로젝트</a:t>
            </a:r>
            <a:r>
              <a:rPr lang="ko-KR" altLang="en-US" sz="2500" dirty="0"/>
              <a:t> </a:t>
            </a:r>
            <a:r>
              <a:rPr lang="en-US" altLang="ko-KR" sz="2500" dirty="0"/>
              <a:t>Final Project</a:t>
            </a:r>
            <a:r>
              <a:rPr lang="en" sz="2500" dirty="0"/>
              <a:t>:</a:t>
            </a:r>
            <a:r>
              <a:rPr lang="en" sz="3300" dirty="0"/>
              <a:t> </a:t>
            </a:r>
            <a:br>
              <a:rPr lang="en" sz="3300" dirty="0"/>
            </a:br>
            <a:r>
              <a:rPr lang="en" sz="5400" dirty="0"/>
              <a:t>PM Prediction</a:t>
            </a:r>
            <a:endParaRPr sz="5400" i="1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14;p44">
            <a:extLst>
              <a:ext uri="{FF2B5EF4-FFF2-40B4-BE49-F238E27FC236}">
                <a16:creationId xmlns:a16="http://schemas.microsoft.com/office/drawing/2014/main" id="{65C831E9-490D-7455-17D2-E4F0C4D71B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+mj-ea"/>
                <a:ea typeface="+mj-ea"/>
              </a:rPr>
              <a:t>결과 비교</a:t>
            </a:r>
            <a:endParaRPr sz="3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14;p44">
            <a:extLst>
              <a:ext uri="{FF2B5EF4-FFF2-40B4-BE49-F238E27FC236}">
                <a16:creationId xmlns:a16="http://schemas.microsoft.com/office/drawing/2014/main" id="{990628ED-DF9C-822C-0C7A-945155B4B6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+mj-ea"/>
                <a:ea typeface="+mj-ea"/>
              </a:rPr>
              <a:t>결과 비교</a:t>
            </a:r>
            <a:endParaRPr sz="3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4;p44">
            <a:extLst>
              <a:ext uri="{FF2B5EF4-FFF2-40B4-BE49-F238E27FC236}">
                <a16:creationId xmlns:a16="http://schemas.microsoft.com/office/drawing/2014/main" id="{8CA45745-ECBD-9300-7984-4596A05CBF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+mj-ea"/>
                <a:ea typeface="+mj-ea"/>
              </a:rPr>
              <a:t>결과 비교</a:t>
            </a:r>
            <a:endParaRPr sz="3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14;p44">
            <a:extLst>
              <a:ext uri="{FF2B5EF4-FFF2-40B4-BE49-F238E27FC236}">
                <a16:creationId xmlns:a16="http://schemas.microsoft.com/office/drawing/2014/main" id="{1C745DCC-112A-C799-9C99-14BFFE006561}"/>
              </a:ext>
            </a:extLst>
          </p:cNvPr>
          <p:cNvSpPr txBox="1">
            <a:spLocks/>
          </p:cNvSpPr>
          <p:nvPr/>
        </p:nvSpPr>
        <p:spPr>
          <a:xfrm>
            <a:off x="720000" y="82159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ko-KR" altLang="en-US" sz="3200" dirty="0">
                <a:latin typeface="+mj-ea"/>
                <a:ea typeface="+mj-ea"/>
              </a:rPr>
              <a:t>베이스라인 모델</a:t>
            </a:r>
            <a:endParaRPr lang="en-US" sz="3200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04E10F26-830F-D212-1327-A515A4454406}"/>
              </a:ext>
            </a:extLst>
          </p:cNvPr>
          <p:cNvSpPr/>
          <p:nvPr/>
        </p:nvSpPr>
        <p:spPr>
          <a:xfrm>
            <a:off x="988224" y="2097024"/>
            <a:ext cx="2425536" cy="193852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Google Shape;314;p44">
            <a:extLst>
              <a:ext uri="{FF2B5EF4-FFF2-40B4-BE49-F238E27FC236}">
                <a16:creationId xmlns:a16="http://schemas.microsoft.com/office/drawing/2014/main" id="{569A0F7A-860C-3886-9938-7EDDC1FD9FA2}"/>
              </a:ext>
            </a:extLst>
          </p:cNvPr>
          <p:cNvSpPr txBox="1">
            <a:spLocks/>
          </p:cNvSpPr>
          <p:nvPr/>
        </p:nvSpPr>
        <p:spPr>
          <a:xfrm>
            <a:off x="268224" y="2522430"/>
            <a:ext cx="392582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en-US" sz="5400" dirty="0"/>
              <a:t>Arima</a:t>
            </a:r>
          </a:p>
        </p:txBody>
      </p:sp>
      <p:sp>
        <p:nvSpPr>
          <p:cNvPr id="6" name="Google Shape;314;p44">
            <a:extLst>
              <a:ext uri="{FF2B5EF4-FFF2-40B4-BE49-F238E27FC236}">
                <a16:creationId xmlns:a16="http://schemas.microsoft.com/office/drawing/2014/main" id="{0EFA12D8-B99F-4219-F358-FCD13BCA9553}"/>
              </a:ext>
            </a:extLst>
          </p:cNvPr>
          <p:cNvSpPr txBox="1">
            <a:spLocks/>
          </p:cNvSpPr>
          <p:nvPr/>
        </p:nvSpPr>
        <p:spPr>
          <a:xfrm>
            <a:off x="2840736" y="2097024"/>
            <a:ext cx="585148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en-US" sz="2400" dirty="0"/>
              <a:t>1. </a:t>
            </a:r>
            <a:r>
              <a:rPr lang="ko-KR" altLang="en-US" sz="2400" dirty="0">
                <a:solidFill>
                  <a:srgbClr val="FF0000"/>
                </a:solidFill>
                <a:latin typeface="+mj-ea"/>
                <a:ea typeface="+mj-ea"/>
              </a:rPr>
              <a:t>시계열 데이터 </a:t>
            </a:r>
            <a:r>
              <a:rPr lang="ko-KR" altLang="en-US" sz="2400" dirty="0">
                <a:latin typeface="+mj-ea"/>
                <a:ea typeface="+mj-ea"/>
              </a:rPr>
              <a:t>처리에 적합</a:t>
            </a:r>
            <a:endParaRPr lang="en-US" altLang="ko-KR" sz="2400" dirty="0">
              <a:latin typeface="+mj-ea"/>
              <a:ea typeface="+mj-ea"/>
            </a:endParaRPr>
          </a:p>
          <a:p>
            <a:r>
              <a:rPr lang="en-US" altLang="ko-KR" sz="2400" dirty="0">
                <a:latin typeface="+mj-ea"/>
                <a:ea typeface="+mj-ea"/>
              </a:rPr>
              <a:t>(</a:t>
            </a:r>
            <a:r>
              <a:rPr lang="ko-KR" altLang="en-US" sz="2400" dirty="0">
                <a:latin typeface="+mj-ea"/>
                <a:ea typeface="+mj-ea"/>
              </a:rPr>
              <a:t>미세먼지 농도</a:t>
            </a:r>
            <a:r>
              <a:rPr lang="en-US" altLang="ko-KR" sz="2400" dirty="0">
                <a:latin typeface="+mj-ea"/>
                <a:ea typeface="+mj-ea"/>
              </a:rPr>
              <a:t>)</a:t>
            </a:r>
          </a:p>
          <a:p>
            <a:endParaRPr lang="en-US" sz="3200" dirty="0"/>
          </a:p>
        </p:txBody>
      </p:sp>
      <p:sp>
        <p:nvSpPr>
          <p:cNvPr id="7" name="Google Shape;314;p44">
            <a:extLst>
              <a:ext uri="{FF2B5EF4-FFF2-40B4-BE49-F238E27FC236}">
                <a16:creationId xmlns:a16="http://schemas.microsoft.com/office/drawing/2014/main" id="{47993545-2FB8-2718-E534-C2D9D8EEE0AB}"/>
              </a:ext>
            </a:extLst>
          </p:cNvPr>
          <p:cNvSpPr txBox="1">
            <a:spLocks/>
          </p:cNvSpPr>
          <p:nvPr/>
        </p:nvSpPr>
        <p:spPr>
          <a:xfrm>
            <a:off x="3718224" y="3147174"/>
            <a:ext cx="466953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l"/>
            <a:r>
              <a:rPr lang="en-US" sz="2400" dirty="0"/>
              <a:t>2. </a:t>
            </a:r>
            <a:r>
              <a:rPr lang="ko-KR" altLang="en-US" sz="2400" dirty="0">
                <a:solidFill>
                  <a:srgbClr val="FF0000"/>
                </a:solidFill>
                <a:latin typeface="+mj-ea"/>
                <a:ea typeface="+mj-ea"/>
              </a:rPr>
              <a:t>단순한 구조</a:t>
            </a:r>
            <a:endParaRPr lang="en-US" altLang="ko-KR" sz="2400" dirty="0">
              <a:solidFill>
                <a:srgbClr val="FF0000"/>
              </a:solidFill>
              <a:latin typeface="+mj-ea"/>
              <a:ea typeface="+mj-ea"/>
            </a:endParaRPr>
          </a:p>
          <a:p>
            <a:r>
              <a:rPr lang="en-US" altLang="ko-KR" sz="2400" dirty="0">
                <a:latin typeface="+mj-ea"/>
                <a:ea typeface="+mj-ea"/>
              </a:rPr>
              <a:t>-&gt; </a:t>
            </a:r>
            <a:r>
              <a:rPr lang="ko-KR" altLang="en-US" sz="2400" dirty="0">
                <a:latin typeface="+mj-ea"/>
                <a:ea typeface="+mj-ea"/>
              </a:rPr>
              <a:t>복잡한 </a:t>
            </a:r>
            <a:r>
              <a:rPr lang="en-US" altLang="ko-KR" sz="2400" dirty="0">
                <a:latin typeface="+mj-ea"/>
                <a:ea typeface="+mj-ea"/>
              </a:rPr>
              <a:t>MLP</a:t>
            </a:r>
            <a:r>
              <a:rPr lang="ko-KR" altLang="en-US" sz="2400" dirty="0">
                <a:latin typeface="+mj-ea"/>
                <a:ea typeface="+mj-ea"/>
              </a:rPr>
              <a:t>와 비교에 용이</a:t>
            </a:r>
            <a:endParaRPr lang="en-US" altLang="ko-KR" sz="2400" dirty="0">
              <a:latin typeface="+mj-ea"/>
              <a:ea typeface="+mj-ea"/>
            </a:endParaRPr>
          </a:p>
          <a:p>
            <a:endParaRPr lang="en-US" sz="3200" dirty="0"/>
          </a:p>
        </p:txBody>
      </p:sp>
      <p:sp>
        <p:nvSpPr>
          <p:cNvPr id="8" name="Google Shape;314;p44">
            <a:extLst>
              <a:ext uri="{FF2B5EF4-FFF2-40B4-BE49-F238E27FC236}">
                <a16:creationId xmlns:a16="http://schemas.microsoft.com/office/drawing/2014/main" id="{9BA211DC-5A2C-FF95-A448-69DD0D80B811}"/>
              </a:ext>
            </a:extLst>
          </p:cNvPr>
          <p:cNvSpPr txBox="1">
            <a:spLocks/>
          </p:cNvSpPr>
          <p:nvPr/>
        </p:nvSpPr>
        <p:spPr>
          <a:xfrm>
            <a:off x="3677115" y="2102454"/>
            <a:ext cx="42615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ko-KR" altLang="en-US" sz="1800" dirty="0" err="1">
                <a:latin typeface="+mj-ea"/>
                <a:ea typeface="+mj-ea"/>
              </a:rPr>
              <a:t>하이퍼파라미터</a:t>
            </a:r>
            <a:endParaRPr lang="en-US" altLang="ko-KR" sz="1800" dirty="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1800" dirty="0">
                <a:latin typeface="+mj-ea"/>
                <a:ea typeface="+mj-ea"/>
              </a:rPr>
              <a:t>P = 5 (</a:t>
            </a:r>
            <a:r>
              <a:rPr lang="ko-KR" altLang="en-US" sz="1800" dirty="0">
                <a:latin typeface="+mj-ea"/>
                <a:ea typeface="+mj-ea"/>
              </a:rPr>
              <a:t>과거 데이터 관측 값 수</a:t>
            </a:r>
            <a:r>
              <a:rPr lang="en-US" altLang="ko-KR" sz="1800" dirty="0">
                <a:latin typeface="+mj-ea"/>
                <a:ea typeface="+mj-ea"/>
              </a:rPr>
              <a:t>)</a:t>
            </a:r>
          </a:p>
          <a:p>
            <a:pPr algn="l">
              <a:lnSpc>
                <a:spcPct val="150000"/>
              </a:lnSpc>
            </a:pPr>
            <a:r>
              <a:rPr lang="en-US" altLang="ko-KR" sz="1800" dirty="0">
                <a:latin typeface="+mj-ea"/>
                <a:ea typeface="+mj-ea"/>
              </a:rPr>
              <a:t>D = 1 (</a:t>
            </a:r>
            <a:r>
              <a:rPr lang="ko-KR" altLang="en-US" sz="1800" dirty="0">
                <a:latin typeface="+mj-ea"/>
                <a:ea typeface="+mj-ea"/>
              </a:rPr>
              <a:t>차분 횟수</a:t>
            </a:r>
            <a:r>
              <a:rPr lang="en-US" altLang="ko-KR" sz="1800" dirty="0">
                <a:latin typeface="+mj-ea"/>
                <a:ea typeface="+mj-ea"/>
              </a:rPr>
              <a:t>)</a:t>
            </a:r>
          </a:p>
          <a:p>
            <a:pPr algn="l">
              <a:lnSpc>
                <a:spcPct val="150000"/>
              </a:lnSpc>
            </a:pPr>
            <a:r>
              <a:rPr lang="en-US" altLang="ko-KR" sz="1800" dirty="0">
                <a:latin typeface="+mj-ea"/>
                <a:ea typeface="+mj-ea"/>
              </a:rPr>
              <a:t>Q = 0 (</a:t>
            </a:r>
            <a:r>
              <a:rPr lang="ko-KR" altLang="en-US" sz="1800" dirty="0">
                <a:latin typeface="+mj-ea"/>
                <a:ea typeface="+mj-ea"/>
              </a:rPr>
              <a:t>이동 평균</a:t>
            </a:r>
            <a:r>
              <a:rPr lang="en-US" altLang="ko-KR" sz="1800" dirty="0">
                <a:latin typeface="+mj-ea"/>
                <a:ea typeface="+mj-ea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4;p44">
            <a:extLst>
              <a:ext uri="{FF2B5EF4-FFF2-40B4-BE49-F238E27FC236}">
                <a16:creationId xmlns:a16="http://schemas.microsoft.com/office/drawing/2014/main" id="{5340706D-2CAA-6F89-837F-42B1642ECC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+mj-ea"/>
                <a:ea typeface="+mj-ea"/>
              </a:rPr>
              <a:t>결과 비교</a:t>
            </a:r>
            <a:endParaRPr sz="3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14;p44">
            <a:extLst>
              <a:ext uri="{FF2B5EF4-FFF2-40B4-BE49-F238E27FC236}">
                <a16:creationId xmlns:a16="http://schemas.microsoft.com/office/drawing/2014/main" id="{D30E7A35-CE7B-A69F-7C95-E5777C845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+mj-ea"/>
                <a:ea typeface="+mj-ea"/>
              </a:rPr>
              <a:t>의미 있는 결과 관측</a:t>
            </a:r>
            <a:endParaRPr sz="3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14;p44">
            <a:extLst>
              <a:ext uri="{FF2B5EF4-FFF2-40B4-BE49-F238E27FC236}">
                <a16:creationId xmlns:a16="http://schemas.microsoft.com/office/drawing/2014/main" id="{D8A849A7-86F2-BCDA-FE5C-80D197C174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+mj-ea"/>
                <a:ea typeface="+mj-ea"/>
              </a:rPr>
              <a:t>제안 모델의 장단점</a:t>
            </a:r>
            <a:endParaRPr sz="3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58;p73">
            <a:extLst>
              <a:ext uri="{FF2B5EF4-FFF2-40B4-BE49-F238E27FC236}">
                <a16:creationId xmlns:a16="http://schemas.microsoft.com/office/drawing/2014/main" id="{D9B1C473-5320-9EE9-A342-615E7F057A2E}"/>
              </a:ext>
            </a:extLst>
          </p:cNvPr>
          <p:cNvSpPr txBox="1">
            <a:spLocks/>
          </p:cNvSpPr>
          <p:nvPr/>
        </p:nvSpPr>
        <p:spPr>
          <a:xfrm>
            <a:off x="2730900" y="1689978"/>
            <a:ext cx="3682200" cy="9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missioner"/>
              <a:buNone/>
              <a:defRPr sz="32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ctr"/>
            <a:r>
              <a:rPr lang="en-US" sz="5400" dirty="0"/>
              <a:t>Thanks!</a:t>
            </a:r>
          </a:p>
        </p:txBody>
      </p:sp>
      <p:sp>
        <p:nvSpPr>
          <p:cNvPr id="7" name="Google Shape;859;p73">
            <a:extLst>
              <a:ext uri="{FF2B5EF4-FFF2-40B4-BE49-F238E27FC236}">
                <a16:creationId xmlns:a16="http://schemas.microsoft.com/office/drawing/2014/main" id="{C042B6F0-CD43-F7ED-7949-4CA102C3101C}"/>
              </a:ext>
            </a:extLst>
          </p:cNvPr>
          <p:cNvSpPr txBox="1">
            <a:spLocks/>
          </p:cNvSpPr>
          <p:nvPr/>
        </p:nvSpPr>
        <p:spPr>
          <a:xfrm>
            <a:off x="2433311" y="2888547"/>
            <a:ext cx="3682200" cy="9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None/>
              <a:defRPr sz="1400" b="0" i="0" u="none" strike="noStrike" cap="none"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marL="914400" marR="0" lvl="1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None/>
              <a:defRPr sz="1400" b="0" i="0" u="none" strike="noStrike" cap="none"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marL="1371600" marR="0" lvl="2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None/>
              <a:defRPr sz="1400" b="0" i="0" u="none" strike="noStrike" cap="none"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marL="1828800" marR="0" lvl="3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None/>
              <a:defRPr sz="1400" b="0" i="0" u="none" strike="noStrike" cap="none"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marL="2286000" marR="0" lvl="4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None/>
              <a:defRPr sz="1400" b="0" i="0" u="none" strike="noStrike" cap="none"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marL="2743200" marR="0" lvl="5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None/>
              <a:defRPr sz="1400" b="0" i="0" u="none" strike="noStrike" cap="none"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marL="3200400" marR="0" lvl="6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None/>
              <a:defRPr sz="1400" b="0" i="0" u="none" strike="noStrike" cap="none"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marL="3657600" marR="0" lvl="7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None/>
              <a:defRPr sz="1400" b="0" i="0" u="none" strike="noStrike" cap="none"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marL="4114800" marR="0" lvl="8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 Medium"/>
              <a:buNone/>
              <a:defRPr sz="1400" b="0" i="0" u="none" strike="noStrike" cap="none">
                <a:solidFill>
                  <a:schemeClr val="lt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Team </a:t>
            </a:r>
            <a:r>
              <a:rPr lang="en-US" b="1" dirty="0" err="1"/>
              <a:t>Github</a:t>
            </a:r>
            <a:r>
              <a:rPr lang="en-US" b="1" dirty="0"/>
              <a:t> Link:</a:t>
            </a:r>
          </a:p>
        </p:txBody>
      </p:sp>
      <p:pic>
        <p:nvPicPr>
          <p:cNvPr id="3" name="그림 2">
            <a:hlinkClick r:id="rId3"/>
            <a:extLst>
              <a:ext uri="{FF2B5EF4-FFF2-40B4-BE49-F238E27FC236}">
                <a16:creationId xmlns:a16="http://schemas.microsoft.com/office/drawing/2014/main" id="{1717DDDB-7C6F-B5AE-B502-ED3AE11D5B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73" b="95679" l="10000" r="91500">
                        <a14:foregroundMark x1="26000" y1="32716" x2="27500" y2="28395"/>
                        <a14:foregroundMark x1="51500" y1="7407" x2="48000" y2="6173"/>
                        <a14:foregroundMark x1="10500" y1="74691" x2="10500" y2="74691"/>
                        <a14:foregroundMark x1="14000" y1="74691" x2="14000" y2="74691"/>
                        <a14:foregroundMark x1="20000" y1="86420" x2="20000" y2="95679"/>
                        <a14:foregroundMark x1="10500" y1="95679" x2="10500" y2="79012"/>
                        <a14:foregroundMark x1="27500" y1="75926" x2="27500" y2="75926"/>
                        <a14:foregroundMark x1="28500" y1="85185" x2="27500" y2="95679"/>
                        <a14:foregroundMark x1="48000" y1="74691" x2="48000" y2="95679"/>
                        <a14:foregroundMark x1="81500" y1="72840" x2="81500" y2="89506"/>
                        <a14:foregroundMark x1="85500" y1="83333" x2="91500" y2="83333"/>
                        <a14:foregroundMark x1="85500" y1="93827" x2="90000" y2="93827"/>
                        <a14:foregroundMark x1="90000" y1="93827" x2="90000" y2="86420"/>
                        <a14:foregroundMark x1="74500" y1="85185" x2="73000" y2="92593"/>
                        <a14:foregroundMark x1="66000" y1="86420" x2="67000" y2="95679"/>
                        <a14:foregroundMark x1="34500" y1="86420" x2="40500" y2="85185"/>
                        <a14:foregroundMark x1="37000" y1="74691" x2="37000" y2="907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08293" y="2888547"/>
            <a:ext cx="573457" cy="464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14;p44">
            <a:extLst>
              <a:ext uri="{FF2B5EF4-FFF2-40B4-BE49-F238E27FC236}">
                <a16:creationId xmlns:a16="http://schemas.microsoft.com/office/drawing/2014/main" id="{C2AAE5C8-9C67-2A68-8CFE-21E77C59D1A0}"/>
              </a:ext>
            </a:extLst>
          </p:cNvPr>
          <p:cNvSpPr txBox="1">
            <a:spLocks/>
          </p:cNvSpPr>
          <p:nvPr/>
        </p:nvSpPr>
        <p:spPr>
          <a:xfrm>
            <a:off x="720000" y="4638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en-US" sz="3200" dirty="0"/>
              <a:t>Environment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E4960215-DC03-CD57-5861-ADE437DF57C6}"/>
              </a:ext>
            </a:extLst>
          </p:cNvPr>
          <p:cNvSpPr/>
          <p:nvPr/>
        </p:nvSpPr>
        <p:spPr>
          <a:xfrm>
            <a:off x="988224" y="1853184"/>
            <a:ext cx="2425536" cy="193852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Google Shape;314;p44">
            <a:extLst>
              <a:ext uri="{FF2B5EF4-FFF2-40B4-BE49-F238E27FC236}">
                <a16:creationId xmlns:a16="http://schemas.microsoft.com/office/drawing/2014/main" id="{043B7203-FEA5-A43C-60C0-5904ADFE5444}"/>
              </a:ext>
            </a:extLst>
          </p:cNvPr>
          <p:cNvSpPr txBox="1">
            <a:spLocks/>
          </p:cNvSpPr>
          <p:nvPr/>
        </p:nvSpPr>
        <p:spPr>
          <a:xfrm>
            <a:off x="268224" y="2278590"/>
            <a:ext cx="392582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en-US" sz="5400" dirty="0"/>
              <a:t>Arima</a:t>
            </a:r>
          </a:p>
        </p:txBody>
      </p:sp>
      <p:sp>
        <p:nvSpPr>
          <p:cNvPr id="4" name="Google Shape;314;p44">
            <a:extLst>
              <a:ext uri="{FF2B5EF4-FFF2-40B4-BE49-F238E27FC236}">
                <a16:creationId xmlns:a16="http://schemas.microsoft.com/office/drawing/2014/main" id="{E95018DE-C96B-9C16-0A00-D5F47BADBC60}"/>
              </a:ext>
            </a:extLst>
          </p:cNvPr>
          <p:cNvSpPr txBox="1">
            <a:spLocks/>
          </p:cNvSpPr>
          <p:nvPr/>
        </p:nvSpPr>
        <p:spPr>
          <a:xfrm>
            <a:off x="3332571" y="1677048"/>
            <a:ext cx="561053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en-US" altLang="ko-KR" sz="1800" dirty="0">
                <a:latin typeface="+mj-ea"/>
                <a:ea typeface="+mj-ea"/>
              </a:rPr>
              <a:t>1. </a:t>
            </a:r>
            <a:r>
              <a:rPr lang="ko-KR" altLang="en-US" sz="1800" dirty="0">
                <a:latin typeface="+mj-ea"/>
                <a:ea typeface="+mj-ea"/>
              </a:rPr>
              <a:t>데이터</a:t>
            </a:r>
            <a:r>
              <a:rPr lang="en-US" altLang="ko-KR" sz="1800" dirty="0">
                <a:latin typeface="+mj-ea"/>
                <a:ea typeface="+mj-ea"/>
              </a:rPr>
              <a:t>: </a:t>
            </a:r>
            <a:r>
              <a:rPr lang="ko-KR" altLang="en-US" sz="1800" dirty="0">
                <a:latin typeface="+mj-ea"/>
                <a:ea typeface="+mj-ea"/>
              </a:rPr>
              <a:t>학습</a:t>
            </a:r>
            <a:r>
              <a:rPr lang="en-US" altLang="ko-KR" sz="1800" dirty="0">
                <a:latin typeface="+mj-ea"/>
                <a:ea typeface="+mj-ea"/>
              </a:rPr>
              <a:t>: 70%, </a:t>
            </a:r>
            <a:r>
              <a:rPr lang="ko-KR" altLang="en-US" sz="1800" dirty="0">
                <a:latin typeface="+mj-ea"/>
                <a:ea typeface="+mj-ea"/>
              </a:rPr>
              <a:t>검증</a:t>
            </a:r>
            <a:r>
              <a:rPr lang="en-US" altLang="ko-KR" sz="1800" dirty="0">
                <a:latin typeface="+mj-ea"/>
                <a:ea typeface="+mj-ea"/>
              </a:rPr>
              <a:t>: 15%, </a:t>
            </a:r>
            <a:r>
              <a:rPr lang="ko-KR" altLang="en-US" sz="1800" dirty="0">
                <a:latin typeface="+mj-ea"/>
                <a:ea typeface="+mj-ea"/>
              </a:rPr>
              <a:t>테스트</a:t>
            </a:r>
            <a:r>
              <a:rPr lang="en-US" altLang="ko-KR" sz="1800" dirty="0">
                <a:latin typeface="+mj-ea"/>
                <a:ea typeface="+mj-ea"/>
              </a:rPr>
              <a:t>: 15% </a:t>
            </a:r>
          </a:p>
          <a:p>
            <a:endParaRPr lang="en-US" sz="1800" dirty="0"/>
          </a:p>
        </p:txBody>
      </p:sp>
      <p:sp>
        <p:nvSpPr>
          <p:cNvPr id="5" name="Google Shape;314;p44">
            <a:extLst>
              <a:ext uri="{FF2B5EF4-FFF2-40B4-BE49-F238E27FC236}">
                <a16:creationId xmlns:a16="http://schemas.microsoft.com/office/drawing/2014/main" id="{438C7E82-0F30-BD47-B81C-B1D4ECDAA783}"/>
              </a:ext>
            </a:extLst>
          </p:cNvPr>
          <p:cNvSpPr txBox="1">
            <a:spLocks/>
          </p:cNvSpPr>
          <p:nvPr/>
        </p:nvSpPr>
        <p:spPr>
          <a:xfrm>
            <a:off x="3677115" y="2102454"/>
            <a:ext cx="42615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ko-KR" altLang="en-US" sz="1800" dirty="0" err="1">
                <a:latin typeface="+mj-ea"/>
                <a:ea typeface="+mj-ea"/>
              </a:rPr>
              <a:t>하이퍼파라미터</a:t>
            </a:r>
            <a:endParaRPr lang="en-US" altLang="ko-KR" sz="1800" dirty="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1800" dirty="0">
                <a:latin typeface="+mj-ea"/>
                <a:ea typeface="+mj-ea"/>
              </a:rPr>
              <a:t>P = 5 (</a:t>
            </a:r>
            <a:r>
              <a:rPr lang="ko-KR" altLang="en-US" sz="1800" dirty="0">
                <a:latin typeface="+mj-ea"/>
                <a:ea typeface="+mj-ea"/>
              </a:rPr>
              <a:t>과거 데이터 관측 값 수</a:t>
            </a:r>
            <a:r>
              <a:rPr lang="en-US" altLang="ko-KR" sz="1800" dirty="0">
                <a:latin typeface="+mj-ea"/>
                <a:ea typeface="+mj-ea"/>
              </a:rPr>
              <a:t>)</a:t>
            </a:r>
          </a:p>
          <a:p>
            <a:pPr algn="l">
              <a:lnSpc>
                <a:spcPct val="150000"/>
              </a:lnSpc>
            </a:pPr>
            <a:r>
              <a:rPr lang="en-US" altLang="ko-KR" sz="1800" dirty="0">
                <a:latin typeface="+mj-ea"/>
                <a:ea typeface="+mj-ea"/>
              </a:rPr>
              <a:t>D = 1 (</a:t>
            </a:r>
            <a:r>
              <a:rPr lang="ko-KR" altLang="en-US" sz="1800" dirty="0">
                <a:latin typeface="+mj-ea"/>
                <a:ea typeface="+mj-ea"/>
              </a:rPr>
              <a:t>차분 횟수</a:t>
            </a:r>
            <a:r>
              <a:rPr lang="en-US" altLang="ko-KR" sz="1800" dirty="0">
                <a:latin typeface="+mj-ea"/>
                <a:ea typeface="+mj-ea"/>
              </a:rPr>
              <a:t>)</a:t>
            </a:r>
          </a:p>
          <a:p>
            <a:pPr algn="l">
              <a:lnSpc>
                <a:spcPct val="150000"/>
              </a:lnSpc>
            </a:pPr>
            <a:r>
              <a:rPr lang="en-US" altLang="ko-KR" sz="1800" dirty="0">
                <a:latin typeface="+mj-ea"/>
                <a:ea typeface="+mj-ea"/>
              </a:rPr>
              <a:t>Q = 0 (</a:t>
            </a:r>
            <a:r>
              <a:rPr lang="ko-KR" altLang="en-US" sz="1800" dirty="0">
                <a:latin typeface="+mj-ea"/>
                <a:ea typeface="+mj-ea"/>
              </a:rPr>
              <a:t>이동 평균</a:t>
            </a:r>
            <a:r>
              <a:rPr lang="en-US" altLang="ko-KR" sz="1800" dirty="0">
                <a:latin typeface="+mj-ea"/>
                <a:ea typeface="+mj-ea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314;p44">
            <a:extLst>
              <a:ext uri="{FF2B5EF4-FFF2-40B4-BE49-F238E27FC236}">
                <a16:creationId xmlns:a16="http://schemas.microsoft.com/office/drawing/2014/main" id="{031FFC61-4E4C-2119-D363-3C31EF1E210A}"/>
              </a:ext>
            </a:extLst>
          </p:cNvPr>
          <p:cNvSpPr txBox="1">
            <a:spLocks/>
          </p:cNvSpPr>
          <p:nvPr/>
        </p:nvSpPr>
        <p:spPr>
          <a:xfrm>
            <a:off x="720000" y="19557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en-US" sz="3200" dirty="0"/>
              <a:t>Result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C19F04E-86D4-5787-B6A8-A8D8D0A73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436" y="983568"/>
            <a:ext cx="6983127" cy="3444554"/>
          </a:xfrm>
          <a:prstGeom prst="rect">
            <a:avLst/>
          </a:prstGeom>
        </p:spPr>
      </p:pic>
      <p:sp>
        <p:nvSpPr>
          <p:cNvPr id="10" name="Google Shape;307;p43">
            <a:extLst>
              <a:ext uri="{FF2B5EF4-FFF2-40B4-BE49-F238E27FC236}">
                <a16:creationId xmlns:a16="http://schemas.microsoft.com/office/drawing/2014/main" id="{8F1F55FD-8233-F472-2188-C57BA7E6FA5E}"/>
              </a:ext>
            </a:extLst>
          </p:cNvPr>
          <p:cNvSpPr txBox="1">
            <a:spLocks noGrp="1"/>
          </p:cNvSpPr>
          <p:nvPr/>
        </p:nvSpPr>
        <p:spPr>
          <a:xfrm>
            <a:off x="356756" y="2195972"/>
            <a:ext cx="1042554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4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+mj-ea"/>
                <a:ea typeface="+mj-ea"/>
              </a:rPr>
              <a:t>안</a:t>
            </a:r>
            <a:endParaRPr lang="en-US" altLang="ko-KR" sz="1600" dirty="0"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+mj-ea"/>
                <a:ea typeface="+mj-ea"/>
              </a:rPr>
              <a:t>동</a:t>
            </a:r>
            <a:endParaRPr sz="1600" dirty="0">
              <a:latin typeface="+mj-ea"/>
              <a:ea typeface="+mj-ea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6DDAE4FD-EC07-6DF8-4939-29293DAD8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436" y="983568"/>
            <a:ext cx="6983127" cy="3418304"/>
          </a:xfrm>
          <a:prstGeom prst="rect">
            <a:avLst/>
          </a:prstGeom>
        </p:spPr>
      </p:pic>
      <p:sp>
        <p:nvSpPr>
          <p:cNvPr id="26" name="Google Shape;307;p43">
            <a:extLst>
              <a:ext uri="{FF2B5EF4-FFF2-40B4-BE49-F238E27FC236}">
                <a16:creationId xmlns:a16="http://schemas.microsoft.com/office/drawing/2014/main" id="{32CFBF23-CCD1-9651-CEF6-516A1782FA2F}"/>
              </a:ext>
            </a:extLst>
          </p:cNvPr>
          <p:cNvSpPr txBox="1">
            <a:spLocks noGrp="1"/>
          </p:cNvSpPr>
          <p:nvPr/>
        </p:nvSpPr>
        <p:spPr>
          <a:xfrm>
            <a:off x="356756" y="2195972"/>
            <a:ext cx="1042554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4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+mj-ea"/>
                <a:ea typeface="+mj-ea"/>
              </a:rPr>
              <a:t>대</a:t>
            </a:r>
            <a:endParaRPr lang="en-US" altLang="ko-KR" sz="1600" dirty="0"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+mj-ea"/>
                <a:ea typeface="+mj-ea"/>
              </a:rPr>
              <a:t>구</a:t>
            </a:r>
            <a:endParaRPr lang="en-US" altLang="ko-KR" sz="1600" dirty="0">
              <a:latin typeface="+mj-ea"/>
              <a:ea typeface="+mj-ea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1A1A93B-BC55-444D-F1B6-C15500ABCB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436" y="983568"/>
            <a:ext cx="6983127" cy="3444554"/>
          </a:xfrm>
          <a:prstGeom prst="rect">
            <a:avLst/>
          </a:prstGeom>
        </p:spPr>
      </p:pic>
      <p:sp>
        <p:nvSpPr>
          <p:cNvPr id="28" name="Google Shape;307;p43">
            <a:extLst>
              <a:ext uri="{FF2B5EF4-FFF2-40B4-BE49-F238E27FC236}">
                <a16:creationId xmlns:a16="http://schemas.microsoft.com/office/drawing/2014/main" id="{0767C660-80E5-449E-67DA-DAD70BF1E57E}"/>
              </a:ext>
            </a:extLst>
          </p:cNvPr>
          <p:cNvSpPr txBox="1">
            <a:spLocks noGrp="1"/>
          </p:cNvSpPr>
          <p:nvPr/>
        </p:nvSpPr>
        <p:spPr>
          <a:xfrm>
            <a:off x="356756" y="2195972"/>
            <a:ext cx="1042554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4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+mj-ea"/>
                <a:ea typeface="+mj-ea"/>
              </a:rPr>
              <a:t>광</a:t>
            </a:r>
            <a:endParaRPr lang="en-US" altLang="ko-KR" sz="1600" dirty="0"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+mj-ea"/>
                <a:ea typeface="+mj-ea"/>
              </a:rPr>
              <a:t>주</a:t>
            </a:r>
            <a:endParaRPr lang="en-US" altLang="ko-KR" sz="1600" dirty="0">
              <a:latin typeface="+mj-ea"/>
              <a:ea typeface="+mj-ea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1CC4805-1012-8553-40D0-FB12D82DA9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0437" y="983568"/>
            <a:ext cx="6983126" cy="3444554"/>
          </a:xfrm>
          <a:prstGeom prst="rect">
            <a:avLst/>
          </a:prstGeom>
        </p:spPr>
      </p:pic>
      <p:sp>
        <p:nvSpPr>
          <p:cNvPr id="30" name="Google Shape;307;p43">
            <a:extLst>
              <a:ext uri="{FF2B5EF4-FFF2-40B4-BE49-F238E27FC236}">
                <a16:creationId xmlns:a16="http://schemas.microsoft.com/office/drawing/2014/main" id="{331FBE1A-9E4D-C20B-9865-D02B86F28360}"/>
              </a:ext>
            </a:extLst>
          </p:cNvPr>
          <p:cNvSpPr txBox="1">
            <a:spLocks noGrp="1"/>
          </p:cNvSpPr>
          <p:nvPr/>
        </p:nvSpPr>
        <p:spPr>
          <a:xfrm>
            <a:off x="356756" y="2195972"/>
            <a:ext cx="1042554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4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+mj-ea"/>
                <a:ea typeface="+mj-ea"/>
              </a:rPr>
              <a:t>전</a:t>
            </a:r>
            <a:endParaRPr lang="en-US" altLang="ko-KR" sz="1600" dirty="0"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+mj-ea"/>
                <a:ea typeface="+mj-ea"/>
              </a:rPr>
              <a:t>주</a:t>
            </a:r>
            <a:endParaRPr lang="en-US" altLang="ko-KR" sz="1600" dirty="0">
              <a:latin typeface="+mj-ea"/>
              <a:ea typeface="+mj-ea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379D7512-05B1-1F1D-8D90-1374CAF887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436" y="983568"/>
            <a:ext cx="6983127" cy="3444554"/>
          </a:xfrm>
          <a:prstGeom prst="rect">
            <a:avLst/>
          </a:prstGeom>
        </p:spPr>
      </p:pic>
      <p:sp>
        <p:nvSpPr>
          <p:cNvPr id="32" name="Google Shape;307;p43">
            <a:extLst>
              <a:ext uri="{FF2B5EF4-FFF2-40B4-BE49-F238E27FC236}">
                <a16:creationId xmlns:a16="http://schemas.microsoft.com/office/drawing/2014/main" id="{49AF4636-A2DA-0077-8994-B29174F80561}"/>
              </a:ext>
            </a:extLst>
          </p:cNvPr>
          <p:cNvSpPr txBox="1">
            <a:spLocks noGrp="1"/>
          </p:cNvSpPr>
          <p:nvPr/>
        </p:nvSpPr>
        <p:spPr>
          <a:xfrm>
            <a:off x="356757" y="2202900"/>
            <a:ext cx="1042554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4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+mj-ea"/>
                <a:ea typeface="+mj-ea"/>
              </a:rPr>
              <a:t>서</a:t>
            </a:r>
            <a:endParaRPr lang="en-US" altLang="ko-KR" sz="1600" dirty="0">
              <a:latin typeface="+mj-ea"/>
              <a:ea typeface="+mj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+mj-ea"/>
                <a:ea typeface="+mj-ea"/>
              </a:rPr>
              <a:t>울</a:t>
            </a:r>
            <a:endParaRPr lang="en-US" altLang="ko-KR" sz="1600" dirty="0"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26" grpId="0"/>
      <p:bldP spid="26" grpId="1"/>
      <p:bldP spid="28" grpId="0"/>
      <p:bldP spid="28" grpId="1"/>
      <p:bldP spid="30" grpId="0"/>
      <p:bldP spid="30" grpId="1"/>
      <p:bldP spid="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14;p44">
            <a:extLst>
              <a:ext uri="{FF2B5EF4-FFF2-40B4-BE49-F238E27FC236}">
                <a16:creationId xmlns:a16="http://schemas.microsoft.com/office/drawing/2014/main" id="{E832AA32-DD24-0C6A-0637-5DB2D698E3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8818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ea"/>
                <a:ea typeface="+mj-ea"/>
              </a:rPr>
              <a:t>DATA</a:t>
            </a:r>
            <a:endParaRPr dirty="0">
              <a:latin typeface="+mj-ea"/>
              <a:ea typeface="+mj-ea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B74219E-DAC5-B61E-90BC-089E93D383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531476"/>
              </p:ext>
            </p:extLst>
          </p:nvPr>
        </p:nvGraphicFramePr>
        <p:xfrm>
          <a:off x="1524000" y="1295654"/>
          <a:ext cx="6096000" cy="2614993"/>
        </p:xfrm>
        <a:graphic>
          <a:graphicData uri="http://schemas.openxmlformats.org/drawingml/2006/table">
            <a:tbl>
              <a:tblPr firstRow="1" bandRow="1">
                <a:tableStyleId>{2C18E187-3DE6-4487-8511-202DAD5407A8}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65372705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879001107"/>
                    </a:ext>
                  </a:extLst>
                </a:gridCol>
              </a:tblGrid>
              <a:tr h="3502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+mj-ea"/>
                          <a:ea typeface="+mj-ea"/>
                        </a:rPr>
                        <a:t>한국 지역 데이터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중국 지역 데이터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1608274"/>
                  </a:ext>
                </a:extLst>
              </a:tr>
              <a:tr h="2264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기간</a:t>
                      </a:r>
                      <a:r>
                        <a:rPr lang="en-US" altLang="ko-KR" dirty="0"/>
                        <a:t>: 2018</a:t>
                      </a:r>
                      <a:r>
                        <a:rPr lang="ko-KR" altLang="en-US" dirty="0"/>
                        <a:t>년 </a:t>
                      </a:r>
                      <a:r>
                        <a:rPr lang="en-US" altLang="ko-KR" dirty="0"/>
                        <a:t>~ 2022</a:t>
                      </a:r>
                      <a:r>
                        <a:rPr lang="ko-KR" altLang="en-US" dirty="0"/>
                        <a:t>년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지역</a:t>
                      </a:r>
                      <a:r>
                        <a:rPr lang="en-US" altLang="ko-KR" dirty="0"/>
                        <a:t>: 5</a:t>
                      </a:r>
                      <a:r>
                        <a:rPr lang="ko-KR" altLang="en-US" dirty="0"/>
                        <a:t>개 지역 데이터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서울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안동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대구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광주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전주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latinLnBrk="1"/>
                      <a:r>
                        <a:rPr lang="ko-KR" altLang="en-US" dirty="0"/>
                        <a:t>구조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시간을 기준</a:t>
                      </a:r>
                      <a:r>
                        <a:rPr lang="en-US" altLang="ko-KR" dirty="0"/>
                        <a:t>(1</a:t>
                      </a:r>
                      <a:r>
                        <a:rPr lang="ko-KR" altLang="en-US" dirty="0"/>
                        <a:t>시간 단위</a:t>
                      </a:r>
                      <a:r>
                        <a:rPr lang="en-US" altLang="ko-KR" dirty="0"/>
                        <a:t>)</a:t>
                      </a:r>
                      <a:r>
                        <a:rPr lang="ko-KR" altLang="en-US" dirty="0"/>
                        <a:t>으로 기상청의 데이터와 정보 제공 사이트의 데이터 통합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기간</a:t>
                      </a:r>
                      <a:r>
                        <a:rPr lang="en-US" altLang="ko-KR" dirty="0"/>
                        <a:t>: 2018</a:t>
                      </a:r>
                      <a:r>
                        <a:rPr lang="ko-KR" altLang="en-US" dirty="0"/>
                        <a:t>년 </a:t>
                      </a:r>
                      <a:r>
                        <a:rPr lang="en-US" altLang="ko-KR" dirty="0"/>
                        <a:t>~ 2022</a:t>
                      </a:r>
                      <a:r>
                        <a:rPr lang="ko-KR" altLang="en-US" dirty="0"/>
                        <a:t>년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지역</a:t>
                      </a:r>
                      <a:r>
                        <a:rPr lang="en-US" altLang="ko-KR" dirty="0"/>
                        <a:t>: 5</a:t>
                      </a:r>
                      <a:r>
                        <a:rPr lang="ko-KR" altLang="en-US" dirty="0"/>
                        <a:t>개 지역 데이터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Yanan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 err="1"/>
                        <a:t>Tongliao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Qingdao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Chifeng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Dalian</a:t>
                      </a: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dirty="0"/>
                        <a:t>구조</a:t>
                      </a:r>
                      <a:r>
                        <a:rPr lang="en-US" altLang="ko-KR" dirty="0"/>
                        <a:t>: 3</a:t>
                      </a:r>
                      <a:r>
                        <a:rPr lang="ko-KR" altLang="en-US" dirty="0"/>
                        <a:t>시간 단위로 구성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6967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4;p44">
            <a:extLst>
              <a:ext uri="{FF2B5EF4-FFF2-40B4-BE49-F238E27FC236}">
                <a16:creationId xmlns:a16="http://schemas.microsoft.com/office/drawing/2014/main" id="{4227C04D-DBB8-2591-2A39-8FE19952CF26}"/>
              </a:ext>
            </a:extLst>
          </p:cNvPr>
          <p:cNvSpPr txBox="1">
            <a:spLocks/>
          </p:cNvSpPr>
          <p:nvPr/>
        </p:nvSpPr>
        <p:spPr>
          <a:xfrm>
            <a:off x="720000" y="4638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en-US" sz="3200" dirty="0"/>
              <a:t>Result Analysis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2F0D6F-F5E9-C3C5-F96A-86CE105FC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5326" y1="74459" x2="27188" y2="727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9627" y="1488464"/>
            <a:ext cx="1872559" cy="1611028"/>
          </a:xfrm>
          <a:prstGeom prst="rect">
            <a:avLst/>
          </a:prstGeom>
        </p:spPr>
      </p:pic>
      <p:sp>
        <p:nvSpPr>
          <p:cNvPr id="6" name="Google Shape;858;p73">
            <a:extLst>
              <a:ext uri="{FF2B5EF4-FFF2-40B4-BE49-F238E27FC236}">
                <a16:creationId xmlns:a16="http://schemas.microsoft.com/office/drawing/2014/main" id="{72687BB3-3BAC-4FDC-4975-60CE8564AE01}"/>
              </a:ext>
            </a:extLst>
          </p:cNvPr>
          <p:cNvSpPr txBox="1">
            <a:spLocks/>
          </p:cNvSpPr>
          <p:nvPr/>
        </p:nvSpPr>
        <p:spPr>
          <a:xfrm>
            <a:off x="2770801" y="1580250"/>
            <a:ext cx="4979154" cy="9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missioner"/>
              <a:buNone/>
              <a:defRPr sz="32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ctr"/>
            <a:r>
              <a:rPr lang="en-US" sz="2400" dirty="0">
                <a:latin typeface="+mj-ea"/>
                <a:ea typeface="+mj-ea"/>
              </a:rPr>
              <a:t>RMSE, MAE </a:t>
            </a:r>
            <a:r>
              <a:rPr lang="ko-KR" altLang="en-US" sz="2400" dirty="0">
                <a:latin typeface="+mj-ea"/>
                <a:ea typeface="+mj-ea"/>
              </a:rPr>
              <a:t>모두 </a:t>
            </a:r>
            <a:r>
              <a:rPr lang="en-US" altLang="ko-KR" sz="2400" dirty="0">
                <a:solidFill>
                  <a:srgbClr val="FF0000"/>
                </a:solidFill>
                <a:latin typeface="+mj-ea"/>
                <a:ea typeface="+mj-ea"/>
              </a:rPr>
              <a:t>MLP</a:t>
            </a:r>
            <a:r>
              <a:rPr lang="ko-KR" altLang="en-US" sz="2400" dirty="0">
                <a:solidFill>
                  <a:srgbClr val="FF0000"/>
                </a:solidFill>
                <a:latin typeface="+mj-ea"/>
                <a:ea typeface="+mj-ea"/>
              </a:rPr>
              <a:t>가 낮음 </a:t>
            </a:r>
            <a:endParaRPr lang="en-US" sz="2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7" name="Google Shape;858;p73">
            <a:extLst>
              <a:ext uri="{FF2B5EF4-FFF2-40B4-BE49-F238E27FC236}">
                <a16:creationId xmlns:a16="http://schemas.microsoft.com/office/drawing/2014/main" id="{9A9FBB8E-9D7F-6BCF-B6E1-AB0640A782CA}"/>
              </a:ext>
            </a:extLst>
          </p:cNvPr>
          <p:cNvSpPr txBox="1">
            <a:spLocks/>
          </p:cNvSpPr>
          <p:nvPr/>
        </p:nvSpPr>
        <p:spPr>
          <a:xfrm>
            <a:off x="2770801" y="2349396"/>
            <a:ext cx="4979154" cy="9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missioner"/>
              <a:buNone/>
              <a:defRPr sz="32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ctr"/>
            <a:r>
              <a:rPr lang="en-US" sz="2400" dirty="0">
                <a:latin typeface="+mj-ea"/>
                <a:ea typeface="+mj-ea"/>
              </a:rPr>
              <a:t>MLP</a:t>
            </a:r>
            <a:r>
              <a:rPr lang="ko-KR" altLang="en-US" sz="2400" dirty="0">
                <a:latin typeface="+mj-ea"/>
                <a:ea typeface="+mj-ea"/>
              </a:rPr>
              <a:t>의 </a:t>
            </a:r>
            <a:r>
              <a:rPr lang="ko-KR" altLang="en-US" sz="2400" dirty="0">
                <a:solidFill>
                  <a:srgbClr val="FF0000"/>
                </a:solidFill>
                <a:latin typeface="+mj-ea"/>
                <a:ea typeface="+mj-ea"/>
              </a:rPr>
              <a:t>예측 오차가 적음</a:t>
            </a:r>
            <a:endParaRPr lang="en-US" sz="2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4948B821-7D14-3A3C-2F9B-E8E7DFA69C09}"/>
              </a:ext>
            </a:extLst>
          </p:cNvPr>
          <p:cNvCxnSpPr/>
          <p:nvPr/>
        </p:nvCxnSpPr>
        <p:spPr>
          <a:xfrm>
            <a:off x="5173009" y="2076000"/>
            <a:ext cx="0" cy="2915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858;p73">
            <a:extLst>
              <a:ext uri="{FF2B5EF4-FFF2-40B4-BE49-F238E27FC236}">
                <a16:creationId xmlns:a16="http://schemas.microsoft.com/office/drawing/2014/main" id="{08ACA810-DF46-B2BB-1C14-38F98EEC98EB}"/>
              </a:ext>
            </a:extLst>
          </p:cNvPr>
          <p:cNvSpPr txBox="1">
            <a:spLocks/>
          </p:cNvSpPr>
          <p:nvPr/>
        </p:nvSpPr>
        <p:spPr>
          <a:xfrm>
            <a:off x="1283377" y="3191278"/>
            <a:ext cx="6466578" cy="9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missioner"/>
              <a:buNone/>
              <a:defRPr sz="32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missioner"/>
              <a:buNone/>
              <a:defRPr sz="36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ctr"/>
            <a:r>
              <a:rPr lang="en-US" sz="2400" dirty="0">
                <a:latin typeface="+mj-ea"/>
                <a:ea typeface="+mj-ea"/>
              </a:rPr>
              <a:t>ARIMA</a:t>
            </a:r>
            <a:r>
              <a:rPr lang="ko-KR" altLang="en-US" sz="2400" dirty="0">
                <a:latin typeface="+mj-ea"/>
                <a:ea typeface="+mj-ea"/>
              </a:rPr>
              <a:t>는 </a:t>
            </a:r>
            <a:r>
              <a:rPr lang="ko-KR" altLang="en-US" sz="2400" dirty="0">
                <a:solidFill>
                  <a:srgbClr val="FF0000"/>
                </a:solidFill>
                <a:latin typeface="+mj-ea"/>
                <a:ea typeface="+mj-ea"/>
              </a:rPr>
              <a:t>단순한 분석</a:t>
            </a:r>
            <a:r>
              <a:rPr lang="en-US" altLang="ko-KR" sz="2400" dirty="0">
                <a:latin typeface="+mj-ea"/>
                <a:ea typeface="+mj-ea"/>
              </a:rPr>
              <a:t>(</a:t>
            </a:r>
            <a:r>
              <a:rPr lang="ko-KR" altLang="en-US" sz="2400" dirty="0">
                <a:latin typeface="+mj-ea"/>
                <a:ea typeface="+mj-ea"/>
              </a:rPr>
              <a:t>선형</a:t>
            </a:r>
            <a:r>
              <a:rPr lang="en-US" altLang="ko-KR" sz="2400" dirty="0">
                <a:latin typeface="+mj-ea"/>
                <a:ea typeface="+mj-ea"/>
              </a:rPr>
              <a:t>)</a:t>
            </a:r>
            <a:r>
              <a:rPr lang="ko-KR" altLang="en-US" sz="2400" dirty="0">
                <a:latin typeface="+mj-ea"/>
                <a:ea typeface="+mj-ea"/>
              </a:rPr>
              <a:t>만을 처리</a:t>
            </a:r>
            <a:endParaRPr lang="en-US" altLang="ko-KR" sz="2400" dirty="0">
              <a:latin typeface="+mj-ea"/>
              <a:ea typeface="+mj-ea"/>
            </a:endParaRPr>
          </a:p>
          <a:p>
            <a:pPr algn="ctr"/>
            <a:r>
              <a:rPr lang="en-US" sz="2400" dirty="0">
                <a:latin typeface="+mj-ea"/>
                <a:ea typeface="+mj-ea"/>
              </a:rPr>
              <a:t>MLP</a:t>
            </a:r>
            <a:r>
              <a:rPr lang="ko-KR" altLang="en-US" sz="2400" dirty="0">
                <a:latin typeface="+mj-ea"/>
                <a:ea typeface="+mj-ea"/>
              </a:rPr>
              <a:t>는 </a:t>
            </a:r>
            <a:r>
              <a:rPr lang="ko-KR" altLang="en-US" sz="2400" dirty="0">
                <a:solidFill>
                  <a:srgbClr val="FF0000"/>
                </a:solidFill>
                <a:latin typeface="+mj-ea"/>
                <a:ea typeface="+mj-ea"/>
              </a:rPr>
              <a:t>다차원 데이터 </a:t>
            </a:r>
            <a:r>
              <a:rPr lang="ko-KR" altLang="en-US" sz="2400" dirty="0">
                <a:latin typeface="+mj-ea"/>
                <a:ea typeface="+mj-ea"/>
              </a:rPr>
              <a:t>다룰 수 있어</a:t>
            </a:r>
            <a:endParaRPr lang="en-US" altLang="ko-KR" sz="2400" dirty="0">
              <a:latin typeface="+mj-ea"/>
              <a:ea typeface="+mj-ea"/>
            </a:endParaRPr>
          </a:p>
          <a:p>
            <a:pPr algn="ctr"/>
            <a:r>
              <a:rPr lang="ko-KR" altLang="en-US" sz="2400" dirty="0">
                <a:latin typeface="+mj-ea"/>
                <a:ea typeface="+mj-ea"/>
              </a:rPr>
              <a:t>더 정교한 예측 성능을 보이는 것으로 예상</a:t>
            </a:r>
            <a:endParaRPr lang="en-US" sz="2400" dirty="0"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8016C126-F8E9-CE3D-88AA-A40BC065C5E8}"/>
              </a:ext>
            </a:extLst>
          </p:cNvPr>
          <p:cNvSpPr/>
          <p:nvPr/>
        </p:nvSpPr>
        <p:spPr>
          <a:xfrm>
            <a:off x="1440000" y="1877568"/>
            <a:ext cx="2425536" cy="193852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Google Shape;314;p44">
            <a:extLst>
              <a:ext uri="{FF2B5EF4-FFF2-40B4-BE49-F238E27FC236}">
                <a16:creationId xmlns:a16="http://schemas.microsoft.com/office/drawing/2014/main" id="{D9A36891-D334-A9EE-097F-4897A52149A0}"/>
              </a:ext>
            </a:extLst>
          </p:cNvPr>
          <p:cNvSpPr txBox="1">
            <a:spLocks/>
          </p:cNvSpPr>
          <p:nvPr/>
        </p:nvSpPr>
        <p:spPr>
          <a:xfrm>
            <a:off x="720000" y="2302974"/>
            <a:ext cx="392582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en-US" sz="5400" dirty="0"/>
              <a:t>TM</a:t>
            </a:r>
          </a:p>
        </p:txBody>
      </p:sp>
      <p:sp>
        <p:nvSpPr>
          <p:cNvPr id="10" name="Google Shape;314;p44">
            <a:extLst>
              <a:ext uri="{FF2B5EF4-FFF2-40B4-BE49-F238E27FC236}">
                <a16:creationId xmlns:a16="http://schemas.microsoft.com/office/drawing/2014/main" id="{191E77C0-306B-3132-DA66-6D9D8C5691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68276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+mj-ea"/>
                <a:ea typeface="+mj-ea"/>
              </a:rPr>
              <a:t>데이터 병합</a:t>
            </a:r>
            <a:endParaRPr sz="3200" dirty="0">
              <a:latin typeface="+mj-ea"/>
              <a:ea typeface="+mj-ea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CEAD8190-E9D9-3615-B98A-56B72E7D7B0E}"/>
              </a:ext>
            </a:extLst>
          </p:cNvPr>
          <p:cNvSpPr/>
          <p:nvPr/>
        </p:nvSpPr>
        <p:spPr>
          <a:xfrm>
            <a:off x="4079232" y="2162766"/>
            <a:ext cx="1072896" cy="28041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6AB80DE6-EC3E-9E0E-FCC7-50B60AD3D80E}"/>
              </a:ext>
            </a:extLst>
          </p:cNvPr>
          <p:cNvSpPr/>
          <p:nvPr/>
        </p:nvSpPr>
        <p:spPr>
          <a:xfrm>
            <a:off x="4097185" y="3065469"/>
            <a:ext cx="1072896" cy="28041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Google Shape;314;p44">
            <a:extLst>
              <a:ext uri="{FF2B5EF4-FFF2-40B4-BE49-F238E27FC236}">
                <a16:creationId xmlns:a16="http://schemas.microsoft.com/office/drawing/2014/main" id="{BF85169B-0B36-9CAC-FC83-E095E54005BB}"/>
              </a:ext>
            </a:extLst>
          </p:cNvPr>
          <p:cNvSpPr txBox="1">
            <a:spLocks/>
          </p:cNvSpPr>
          <p:nvPr/>
        </p:nvSpPr>
        <p:spPr>
          <a:xfrm>
            <a:off x="5401730" y="1925898"/>
            <a:ext cx="252441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+mj-ea"/>
                <a:ea typeface="+mj-ea"/>
              </a:rPr>
              <a:t>3</a:t>
            </a:r>
            <a:r>
              <a:rPr lang="ko-KR" altLang="en-US" sz="2000" dirty="0">
                <a:latin typeface="+mj-ea"/>
                <a:ea typeface="+mj-ea"/>
              </a:rPr>
              <a:t>시간 단위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6" name="Google Shape;314;p44">
            <a:extLst>
              <a:ext uri="{FF2B5EF4-FFF2-40B4-BE49-F238E27FC236}">
                <a16:creationId xmlns:a16="http://schemas.microsoft.com/office/drawing/2014/main" id="{6890C328-89CC-51C0-B7F5-B26FF92DD772}"/>
              </a:ext>
            </a:extLst>
          </p:cNvPr>
          <p:cNvSpPr txBox="1">
            <a:spLocks/>
          </p:cNvSpPr>
          <p:nvPr/>
        </p:nvSpPr>
        <p:spPr>
          <a:xfrm>
            <a:off x="5401730" y="2656174"/>
            <a:ext cx="252441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+mj-ea"/>
                <a:ea typeface="+mj-ea"/>
              </a:rPr>
              <a:t>1</a:t>
            </a:r>
            <a:r>
              <a:rPr lang="ko-KR" altLang="en-US" sz="2000" dirty="0">
                <a:latin typeface="+mj-ea"/>
                <a:ea typeface="+mj-ea"/>
              </a:rPr>
              <a:t>시간 단위</a:t>
            </a:r>
            <a:r>
              <a:rPr lang="en-US" altLang="ko-KR" sz="2000" dirty="0">
                <a:latin typeface="+mj-ea"/>
                <a:ea typeface="+mj-ea"/>
              </a:rPr>
              <a:t> </a:t>
            </a: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+mj-ea"/>
                <a:ea typeface="+mj-ea"/>
              </a:rPr>
              <a:t>(</a:t>
            </a:r>
            <a:r>
              <a:rPr lang="ko-KR" altLang="en-US" sz="2000" dirty="0">
                <a:latin typeface="+mj-ea"/>
                <a:ea typeface="+mj-ea"/>
              </a:rPr>
              <a:t>중국 데이터</a:t>
            </a:r>
            <a:r>
              <a:rPr lang="en-US" altLang="ko-KR" sz="2000" dirty="0">
                <a:latin typeface="+mj-ea"/>
                <a:ea typeface="+mj-ea"/>
              </a:rPr>
              <a:t> </a:t>
            </a:r>
            <a:r>
              <a:rPr lang="ko-KR" altLang="en-US" sz="2000" dirty="0">
                <a:latin typeface="+mj-ea"/>
                <a:ea typeface="+mj-ea"/>
              </a:rPr>
              <a:t>복제</a:t>
            </a:r>
            <a:r>
              <a:rPr lang="en-US" altLang="ko-KR" sz="2000" dirty="0">
                <a:latin typeface="+mj-ea"/>
                <a:ea typeface="+mj-ea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14;p44">
            <a:extLst>
              <a:ext uri="{FF2B5EF4-FFF2-40B4-BE49-F238E27FC236}">
                <a16:creationId xmlns:a16="http://schemas.microsoft.com/office/drawing/2014/main" id="{250CC36F-4EE1-3A80-8DCB-284B50B504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5616" y="7019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+mj-ea"/>
                <a:ea typeface="+mj-ea"/>
              </a:rPr>
              <a:t>제안 모델 </a:t>
            </a:r>
            <a:r>
              <a:rPr lang="en-US" altLang="ko-KR" dirty="0">
                <a:latin typeface="+mj-ea"/>
                <a:ea typeface="+mj-ea"/>
              </a:rPr>
              <a:t>: MLP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AA08CC6-9008-A0D5-43CB-3A7F5C3A0FC5}"/>
              </a:ext>
            </a:extLst>
          </p:cNvPr>
          <p:cNvSpPr/>
          <p:nvPr/>
        </p:nvSpPr>
        <p:spPr>
          <a:xfrm>
            <a:off x="1371936" y="1847365"/>
            <a:ext cx="2425536" cy="193852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Google Shape;314;p44">
            <a:extLst>
              <a:ext uri="{FF2B5EF4-FFF2-40B4-BE49-F238E27FC236}">
                <a16:creationId xmlns:a16="http://schemas.microsoft.com/office/drawing/2014/main" id="{C510211B-AFA4-9A3C-2224-B615956A4BF2}"/>
              </a:ext>
            </a:extLst>
          </p:cNvPr>
          <p:cNvSpPr txBox="1">
            <a:spLocks/>
          </p:cNvSpPr>
          <p:nvPr/>
        </p:nvSpPr>
        <p:spPr>
          <a:xfrm>
            <a:off x="621792" y="2266143"/>
            <a:ext cx="392582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en-US" sz="5400" dirty="0"/>
              <a:t>MLP</a:t>
            </a:r>
          </a:p>
        </p:txBody>
      </p:sp>
      <p:sp>
        <p:nvSpPr>
          <p:cNvPr id="10" name="Google Shape;314;p44">
            <a:extLst>
              <a:ext uri="{FF2B5EF4-FFF2-40B4-BE49-F238E27FC236}">
                <a16:creationId xmlns:a16="http://schemas.microsoft.com/office/drawing/2014/main" id="{16880330-3482-BC33-46AA-B68EC69A5627}"/>
              </a:ext>
            </a:extLst>
          </p:cNvPr>
          <p:cNvSpPr txBox="1">
            <a:spLocks/>
          </p:cNvSpPr>
          <p:nvPr/>
        </p:nvSpPr>
        <p:spPr>
          <a:xfrm>
            <a:off x="3950208" y="1770404"/>
            <a:ext cx="544982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+mj-ea"/>
                <a:ea typeface="+mj-ea"/>
              </a:rPr>
              <a:t>- </a:t>
            </a:r>
            <a:r>
              <a:rPr lang="ko-KR" altLang="en-US" sz="2000" dirty="0">
                <a:latin typeface="+mj-ea"/>
                <a:ea typeface="+mj-ea"/>
              </a:rPr>
              <a:t>최적화</a:t>
            </a:r>
            <a:r>
              <a:rPr lang="en-US" altLang="ko-KR" sz="2000" dirty="0">
                <a:latin typeface="+mj-ea"/>
                <a:ea typeface="+mj-ea"/>
              </a:rPr>
              <a:t>: Adam</a:t>
            </a: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+mj-ea"/>
                <a:ea typeface="+mj-ea"/>
              </a:rPr>
              <a:t>- </a:t>
            </a:r>
            <a:r>
              <a:rPr lang="ko-KR" altLang="en-US" sz="2000" dirty="0">
                <a:latin typeface="+mj-ea"/>
                <a:ea typeface="+mj-ea"/>
              </a:rPr>
              <a:t>손실 함수</a:t>
            </a:r>
            <a:r>
              <a:rPr lang="en-US" altLang="ko-KR" sz="2000" dirty="0">
                <a:latin typeface="+mj-ea"/>
                <a:ea typeface="+mj-ea"/>
              </a:rPr>
              <a:t>: MSE</a:t>
            </a: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+mj-ea"/>
                <a:ea typeface="+mj-ea"/>
              </a:rPr>
              <a:t>- </a:t>
            </a:r>
            <a:r>
              <a:rPr lang="ko-KR" altLang="en-US" sz="2000" dirty="0">
                <a:latin typeface="+mj-ea"/>
                <a:ea typeface="+mj-ea"/>
              </a:rPr>
              <a:t>평가 지표</a:t>
            </a:r>
            <a:r>
              <a:rPr lang="en-US" altLang="ko-KR" sz="2000" dirty="0">
                <a:latin typeface="+mj-ea"/>
                <a:ea typeface="+mj-ea"/>
              </a:rPr>
              <a:t>: MAE</a:t>
            </a:r>
          </a:p>
          <a:p>
            <a:pPr algn="l">
              <a:lnSpc>
                <a:spcPct val="150000"/>
              </a:lnSpc>
            </a:pPr>
            <a:r>
              <a:rPr lang="en-US" altLang="ko-KR" sz="2000" dirty="0">
                <a:latin typeface="+mj-ea"/>
              </a:rPr>
              <a:t>- </a:t>
            </a:r>
            <a:r>
              <a:rPr lang="ko-KR" altLang="en-US" sz="2000" dirty="0" err="1">
                <a:latin typeface="+mj-ea"/>
                <a:ea typeface="+mj-ea"/>
              </a:rPr>
              <a:t>입력층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en-US" altLang="ko-KR" sz="2000" dirty="0">
                <a:latin typeface="+mj-ea"/>
                <a:ea typeface="+mj-ea"/>
              </a:rPr>
              <a:t>-&gt; 64 -&gt; 32 -&gt; </a:t>
            </a:r>
            <a:r>
              <a:rPr lang="ko-KR" altLang="en-US" sz="2000" dirty="0" err="1">
                <a:latin typeface="+mj-ea"/>
                <a:ea typeface="+mj-ea"/>
              </a:rPr>
              <a:t>출력층</a:t>
            </a:r>
            <a:endParaRPr lang="en-US" altLang="ko-KR" sz="2000" dirty="0">
              <a:latin typeface="+mj-ea"/>
              <a:ea typeface="+mj-ea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endParaRPr lang="en-US" altLang="ko-KR" sz="2000" dirty="0"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14;p44">
            <a:extLst>
              <a:ext uri="{FF2B5EF4-FFF2-40B4-BE49-F238E27FC236}">
                <a16:creationId xmlns:a16="http://schemas.microsoft.com/office/drawing/2014/main" id="{68C1CBCC-6776-45E6-9AAA-769B4FEF96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68276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+mj-ea"/>
                <a:ea typeface="+mj-ea"/>
              </a:rPr>
              <a:t>K-Fold Cross-Validation</a:t>
            </a:r>
            <a:endParaRPr sz="3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14;p44">
            <a:extLst>
              <a:ext uri="{FF2B5EF4-FFF2-40B4-BE49-F238E27FC236}">
                <a16:creationId xmlns:a16="http://schemas.microsoft.com/office/drawing/2014/main" id="{C6EAEDFB-787C-F4ED-A97E-1DDDE3C65D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68276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+mj-ea"/>
                <a:ea typeface="+mj-ea"/>
              </a:rPr>
              <a:t>특성 중요도 분석</a:t>
            </a:r>
            <a:endParaRPr sz="3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14;p44">
            <a:extLst>
              <a:ext uri="{FF2B5EF4-FFF2-40B4-BE49-F238E27FC236}">
                <a16:creationId xmlns:a16="http://schemas.microsoft.com/office/drawing/2014/main" id="{77AABE98-B6CA-9286-92E6-129D486DC4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8818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+mj-ea"/>
                <a:ea typeface="+mj-ea"/>
              </a:rPr>
              <a:t>성능 분석</a:t>
            </a:r>
            <a:r>
              <a:rPr lang="en-US" altLang="ko-KR" sz="3200" dirty="0">
                <a:latin typeface="+mj-ea"/>
                <a:ea typeface="+mj-ea"/>
              </a:rPr>
              <a:t>: </a:t>
            </a:r>
            <a:r>
              <a:rPr lang="ko-KR" altLang="en-US" sz="3200" dirty="0">
                <a:latin typeface="+mj-ea"/>
                <a:ea typeface="+mj-ea"/>
              </a:rPr>
              <a:t>평가 지표</a:t>
            </a:r>
            <a:endParaRPr sz="3200" dirty="0">
              <a:latin typeface="+mj-ea"/>
              <a:ea typeface="+mj-ea"/>
            </a:endParaRPr>
          </a:p>
        </p:txBody>
      </p:sp>
      <p:sp>
        <p:nvSpPr>
          <p:cNvPr id="5" name="화살표: 위로 굽음 4">
            <a:extLst>
              <a:ext uri="{FF2B5EF4-FFF2-40B4-BE49-F238E27FC236}">
                <a16:creationId xmlns:a16="http://schemas.microsoft.com/office/drawing/2014/main" id="{7AFEC189-C570-9535-6E7B-9FC13425C247}"/>
              </a:ext>
            </a:extLst>
          </p:cNvPr>
          <p:cNvSpPr/>
          <p:nvPr/>
        </p:nvSpPr>
        <p:spPr>
          <a:xfrm rot="16200000" flipH="1" flipV="1">
            <a:off x="2220617" y="2981612"/>
            <a:ext cx="772776" cy="1540358"/>
          </a:xfrm>
          <a:prstGeom prst="bentUpArrow">
            <a:avLst/>
          </a:prstGeom>
          <a:solidFill>
            <a:schemeClr val="accent3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1FA1E35-FCB0-C6E2-5565-E5E506A95DC9}"/>
              </a:ext>
            </a:extLst>
          </p:cNvPr>
          <p:cNvSpPr/>
          <p:nvPr/>
        </p:nvSpPr>
        <p:spPr>
          <a:xfrm>
            <a:off x="744384" y="1560576"/>
            <a:ext cx="2425536" cy="193852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Google Shape;314;p44">
            <a:extLst>
              <a:ext uri="{FF2B5EF4-FFF2-40B4-BE49-F238E27FC236}">
                <a16:creationId xmlns:a16="http://schemas.microsoft.com/office/drawing/2014/main" id="{7851D235-41D7-6445-8D4A-E058FE4A3251}"/>
              </a:ext>
            </a:extLst>
          </p:cNvPr>
          <p:cNvSpPr txBox="1">
            <a:spLocks/>
          </p:cNvSpPr>
          <p:nvPr/>
        </p:nvSpPr>
        <p:spPr>
          <a:xfrm>
            <a:off x="3255266" y="1813221"/>
            <a:ext cx="382828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en-US" sz="2400" dirty="0"/>
              <a:t>RMSE: </a:t>
            </a:r>
            <a:r>
              <a:rPr lang="ko-KR" altLang="en-US" sz="2400" dirty="0">
                <a:solidFill>
                  <a:srgbClr val="FF0000"/>
                </a:solidFill>
                <a:latin typeface="+mj-ea"/>
                <a:ea typeface="+mj-ea"/>
              </a:rPr>
              <a:t>큰</a:t>
            </a:r>
            <a:r>
              <a:rPr lang="en-US" sz="2400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2400" dirty="0">
                <a:solidFill>
                  <a:srgbClr val="FF0000"/>
                </a:solidFill>
                <a:latin typeface="+mj-ea"/>
                <a:ea typeface="+mj-ea"/>
              </a:rPr>
              <a:t>오차</a:t>
            </a:r>
            <a:r>
              <a:rPr lang="ko-KR" altLang="en-US" sz="2400" dirty="0">
                <a:latin typeface="+mj-ea"/>
                <a:ea typeface="+mj-ea"/>
              </a:rPr>
              <a:t>에 민감</a:t>
            </a:r>
            <a:endParaRPr lang="en-US" altLang="ko-KR" sz="2400" dirty="0">
              <a:latin typeface="+mj-ea"/>
              <a:ea typeface="+mj-ea"/>
            </a:endParaRPr>
          </a:p>
          <a:p>
            <a:endParaRPr lang="en-US" sz="3200" dirty="0"/>
          </a:p>
        </p:txBody>
      </p:sp>
      <p:sp>
        <p:nvSpPr>
          <p:cNvPr id="8" name="Google Shape;314;p44">
            <a:extLst>
              <a:ext uri="{FF2B5EF4-FFF2-40B4-BE49-F238E27FC236}">
                <a16:creationId xmlns:a16="http://schemas.microsoft.com/office/drawing/2014/main" id="{E06759FF-F09C-50BC-DBD3-1BACCE08C00D}"/>
              </a:ext>
            </a:extLst>
          </p:cNvPr>
          <p:cNvSpPr txBox="1">
            <a:spLocks/>
          </p:cNvSpPr>
          <p:nvPr/>
        </p:nvSpPr>
        <p:spPr>
          <a:xfrm>
            <a:off x="3584448" y="2579528"/>
            <a:ext cx="510844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l"/>
            <a:r>
              <a:rPr lang="en-US" altLang="ko-KR" sz="2400" dirty="0"/>
              <a:t>MSE: </a:t>
            </a:r>
            <a:r>
              <a:rPr lang="ko-KR" altLang="en-US" sz="2400" dirty="0">
                <a:latin typeface="+mj-ea"/>
                <a:ea typeface="+mj-ea"/>
              </a:rPr>
              <a:t>모델의 </a:t>
            </a:r>
            <a:r>
              <a:rPr lang="ko-KR" altLang="en-US" sz="2400" dirty="0">
                <a:solidFill>
                  <a:srgbClr val="FF0000"/>
                </a:solidFill>
                <a:latin typeface="+mj-ea"/>
                <a:ea typeface="+mj-ea"/>
              </a:rPr>
              <a:t>전체적인 정확도 </a:t>
            </a:r>
            <a:r>
              <a:rPr lang="ko-KR" altLang="en-US" sz="2400" dirty="0">
                <a:latin typeface="+mj-ea"/>
                <a:ea typeface="+mj-ea"/>
              </a:rPr>
              <a:t>평가 </a:t>
            </a:r>
            <a:endParaRPr lang="en-US" altLang="ko-KR" sz="2400" dirty="0">
              <a:latin typeface="+mj-ea"/>
              <a:ea typeface="+mj-ea"/>
            </a:endParaRPr>
          </a:p>
          <a:p>
            <a:endParaRPr lang="en-US" sz="3200" dirty="0"/>
          </a:p>
        </p:txBody>
      </p:sp>
      <p:sp>
        <p:nvSpPr>
          <p:cNvPr id="9" name="Google Shape;314;p44">
            <a:extLst>
              <a:ext uri="{FF2B5EF4-FFF2-40B4-BE49-F238E27FC236}">
                <a16:creationId xmlns:a16="http://schemas.microsoft.com/office/drawing/2014/main" id="{F5296763-4610-E909-6819-820E2F01F32A}"/>
              </a:ext>
            </a:extLst>
          </p:cNvPr>
          <p:cNvSpPr txBox="1">
            <a:spLocks/>
          </p:cNvSpPr>
          <p:nvPr/>
        </p:nvSpPr>
        <p:spPr>
          <a:xfrm>
            <a:off x="3584448" y="3678450"/>
            <a:ext cx="486393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algn="l"/>
            <a:r>
              <a:rPr lang="ko-KR" altLang="en-US" sz="2400" dirty="0">
                <a:latin typeface="+mj-ea"/>
                <a:ea typeface="+mj-ea"/>
              </a:rPr>
              <a:t>구조가 다른 모델 비교에 효과적</a:t>
            </a:r>
            <a:endParaRPr lang="en-US" sz="3200" dirty="0">
              <a:latin typeface="+mj-ea"/>
              <a:ea typeface="+mj-ea"/>
            </a:endParaRPr>
          </a:p>
        </p:txBody>
      </p:sp>
      <p:sp>
        <p:nvSpPr>
          <p:cNvPr id="10" name="Google Shape;314;p44">
            <a:extLst>
              <a:ext uri="{FF2B5EF4-FFF2-40B4-BE49-F238E27FC236}">
                <a16:creationId xmlns:a16="http://schemas.microsoft.com/office/drawing/2014/main" id="{79FF0AEA-A0EF-EE28-F306-4ACDE4E0F496}"/>
              </a:ext>
            </a:extLst>
          </p:cNvPr>
          <p:cNvSpPr txBox="1">
            <a:spLocks/>
          </p:cNvSpPr>
          <p:nvPr/>
        </p:nvSpPr>
        <p:spPr>
          <a:xfrm>
            <a:off x="0" y="1937013"/>
            <a:ext cx="392582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mmissioner"/>
              <a:buNone/>
              <a:defRPr sz="6000" b="1" i="0" u="none" strike="noStrike" cap="none">
                <a:solidFill>
                  <a:schemeClr val="lt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r>
              <a:rPr lang="en-US" sz="3600" dirty="0"/>
              <a:t>RMSE &amp; </a:t>
            </a:r>
          </a:p>
          <a:p>
            <a:r>
              <a:rPr lang="en-US" sz="3600" dirty="0"/>
              <a:t>MAE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14;p44">
            <a:extLst>
              <a:ext uri="{FF2B5EF4-FFF2-40B4-BE49-F238E27FC236}">
                <a16:creationId xmlns:a16="http://schemas.microsoft.com/office/drawing/2014/main" id="{6CD7B34A-74F7-1CBB-AD9A-F3F2603B3B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+mj-ea"/>
                <a:ea typeface="+mj-ea"/>
              </a:rPr>
              <a:t>결과 비교</a:t>
            </a:r>
            <a:endParaRPr sz="3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4;p44">
            <a:extLst>
              <a:ext uri="{FF2B5EF4-FFF2-40B4-BE49-F238E27FC236}">
                <a16:creationId xmlns:a16="http://schemas.microsoft.com/office/drawing/2014/main" id="{10817403-F6DA-CA8E-467C-FCD8961BAE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+mj-ea"/>
                <a:ea typeface="+mj-ea"/>
              </a:rPr>
              <a:t>결과 비교</a:t>
            </a:r>
            <a:endParaRPr sz="3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S History Subject for Middle School: Dust Bowl by Slidesgo">
  <a:themeElements>
    <a:clrScheme name="Simple Light">
      <a:dk1>
        <a:srgbClr val="BFD0D8"/>
      </a:dk1>
      <a:lt1>
        <a:srgbClr val="111F36"/>
      </a:lt1>
      <a:dk2>
        <a:srgbClr val="E6D7B9"/>
      </a:dk2>
      <a:lt2>
        <a:srgbClr val="E4CC9B"/>
      </a:lt2>
      <a:accent1>
        <a:srgbClr val="A8C5D3"/>
      </a:accent1>
      <a:accent2>
        <a:srgbClr val="70A2B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F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325</Words>
  <Application>Microsoft Office PowerPoint</Application>
  <PresentationFormat>화면 슬라이드 쇼(16:9)</PresentationFormat>
  <Paragraphs>79</Paragraphs>
  <Slides>20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Anaheim</vt:lpstr>
      <vt:lpstr>Gilda Display</vt:lpstr>
      <vt:lpstr>Albert Sans Medium</vt:lpstr>
      <vt:lpstr>Commissioner</vt:lpstr>
      <vt:lpstr>Arial</vt:lpstr>
      <vt:lpstr>Roboto Condensed Light</vt:lpstr>
      <vt:lpstr>US History Subject for Middle School: Dust Bowl by Slidesgo</vt:lpstr>
      <vt:lpstr>인공지능프로젝트 Final Project:  PM Prediction</vt:lpstr>
      <vt:lpstr>DATA</vt:lpstr>
      <vt:lpstr>데이터 병합</vt:lpstr>
      <vt:lpstr>제안 모델 : MLP</vt:lpstr>
      <vt:lpstr>K-Fold Cross-Validation</vt:lpstr>
      <vt:lpstr>특성 중요도 분석</vt:lpstr>
      <vt:lpstr>성능 분석: 평가 지표</vt:lpstr>
      <vt:lpstr>결과 비교</vt:lpstr>
      <vt:lpstr>결과 비교</vt:lpstr>
      <vt:lpstr>결과 비교</vt:lpstr>
      <vt:lpstr>결과 비교</vt:lpstr>
      <vt:lpstr>결과 비교</vt:lpstr>
      <vt:lpstr>PowerPoint 프레젠테이션</vt:lpstr>
      <vt:lpstr>결과 비교</vt:lpstr>
      <vt:lpstr>의미 있는 결과 관측</vt:lpstr>
      <vt:lpstr>제안 모델의 장단점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재룡 유</cp:lastModifiedBy>
  <cp:revision>16</cp:revision>
  <dcterms:modified xsi:type="dcterms:W3CDTF">2024-12-01T19:18:50Z</dcterms:modified>
</cp:coreProperties>
</file>